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4380" r:id="rId1"/>
    <p:sldMasterId id="2147484386" r:id="rId2"/>
  </p:sldMasterIdLst>
  <p:notesMasterIdLst>
    <p:notesMasterId r:id="rId18"/>
  </p:notesMasterIdLst>
  <p:handoutMasterIdLst>
    <p:handoutMasterId r:id="rId19"/>
  </p:handoutMasterIdLst>
  <p:sldIdLst>
    <p:sldId id="257" r:id="rId3"/>
    <p:sldId id="323" r:id="rId4"/>
    <p:sldId id="315" r:id="rId5"/>
    <p:sldId id="259" r:id="rId6"/>
    <p:sldId id="260" r:id="rId7"/>
    <p:sldId id="263" r:id="rId8"/>
    <p:sldId id="316" r:id="rId9"/>
    <p:sldId id="264" r:id="rId10"/>
    <p:sldId id="265" r:id="rId11"/>
    <p:sldId id="322" r:id="rId12"/>
    <p:sldId id="320" r:id="rId13"/>
    <p:sldId id="314" r:id="rId14"/>
    <p:sldId id="311" r:id="rId15"/>
    <p:sldId id="297" r:id="rId16"/>
    <p:sldId id="313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Main Content" id="{44E12EAF-8FCF-42DB-A286-F97A57D8326B}">
          <p14:sldIdLst>
            <p14:sldId id="257"/>
            <p14:sldId id="323"/>
            <p14:sldId id="315"/>
            <p14:sldId id="259"/>
            <p14:sldId id="260"/>
            <p14:sldId id="263"/>
            <p14:sldId id="316"/>
            <p14:sldId id="264"/>
            <p14:sldId id="265"/>
            <p14:sldId id="322"/>
            <p14:sldId id="320"/>
            <p14:sldId id="314"/>
            <p14:sldId id="311"/>
            <p14:sldId id="297"/>
            <p14:sldId id="313"/>
          </p14:sldIdLst>
        </p14:section>
        <p14:section name="Appendix: Image Descriptions for Unsighted Students" id="{DC7E7C61-C5BB-47C5-8C36-051883F6E4D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. James Weber" initials="DJW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B4E5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945" autoAdjust="0"/>
    <p:restoredTop sz="74221" autoAdjust="0"/>
  </p:normalViewPr>
  <p:slideViewPr>
    <p:cSldViewPr>
      <p:cViewPr varScale="1">
        <p:scale>
          <a:sx n="60" d="100"/>
          <a:sy n="60" d="100"/>
        </p:scale>
        <p:origin x="7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5" d="100"/>
        <a:sy n="45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11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073E14-C9C8-E54E-A5A4-05CDC8E0744D}" type="doc">
      <dgm:prSet loTypeId="urn:microsoft.com/office/officeart/2005/8/layout/hProcess9" loCatId="" qsTypeId="urn:microsoft.com/office/officeart/2005/8/quickstyle/simple4" qsCatId="simple" csTypeId="urn:microsoft.com/office/officeart/2005/8/colors/colorful2" csCatId="colorful" phldr="1"/>
      <dgm:spPr/>
    </dgm:pt>
    <dgm:pt modelId="{33770752-4739-E445-A9C6-1958D74F2AC9}">
      <dgm:prSet phldrT="[Text]" custT="1"/>
      <dgm:spPr/>
      <dgm:t>
        <a:bodyPr/>
        <a:lstStyle/>
        <a:p>
          <a:endParaRPr lang="en-US" sz="1600" dirty="0"/>
        </a:p>
      </dgm:t>
    </dgm:pt>
    <dgm:pt modelId="{0D46AD6A-CE22-F04A-8EBA-11AF120B00A6}" type="parTrans" cxnId="{A867E5A4-36D2-3447-8DDB-B7E4619A60C3}">
      <dgm:prSet/>
      <dgm:spPr/>
      <dgm:t>
        <a:bodyPr/>
        <a:lstStyle/>
        <a:p>
          <a:endParaRPr lang="en-US"/>
        </a:p>
      </dgm:t>
    </dgm:pt>
    <dgm:pt modelId="{F092B792-FE54-214F-8168-90CBE72EB250}" type="sibTrans" cxnId="{A867E5A4-36D2-3447-8DDB-B7E4619A60C3}">
      <dgm:prSet/>
      <dgm:spPr/>
      <dgm:t>
        <a:bodyPr/>
        <a:lstStyle/>
        <a:p>
          <a:endParaRPr lang="en-US"/>
        </a:p>
      </dgm:t>
    </dgm:pt>
    <dgm:pt modelId="{6318382E-A11C-5748-BF3B-3F5B2EF63736}">
      <dgm:prSet phldrT="[Text]" custT="1"/>
      <dgm:spPr/>
      <dgm:t>
        <a:bodyPr/>
        <a:lstStyle/>
        <a:p>
          <a:pPr algn="ctr"/>
          <a:endParaRPr lang="en-US" sz="1600" dirty="0"/>
        </a:p>
      </dgm:t>
    </dgm:pt>
    <dgm:pt modelId="{4976039C-4739-4143-8722-151F6AEC32B8}" type="parTrans" cxnId="{43ECD96F-0605-DA49-962C-0AA28E15597B}">
      <dgm:prSet/>
      <dgm:spPr/>
      <dgm:t>
        <a:bodyPr/>
        <a:lstStyle/>
        <a:p>
          <a:endParaRPr lang="en-US"/>
        </a:p>
      </dgm:t>
    </dgm:pt>
    <dgm:pt modelId="{88EFDC73-08D2-D04D-B7B6-F1ED6A484309}" type="sibTrans" cxnId="{43ECD96F-0605-DA49-962C-0AA28E15597B}">
      <dgm:prSet/>
      <dgm:spPr/>
      <dgm:t>
        <a:bodyPr/>
        <a:lstStyle/>
        <a:p>
          <a:endParaRPr lang="en-US"/>
        </a:p>
      </dgm:t>
    </dgm:pt>
    <dgm:pt modelId="{4AB81A0B-87A5-914A-AF1F-422C71FE228A}">
      <dgm:prSet phldrT="[Text]" custT="1"/>
      <dgm:spPr/>
      <dgm:t>
        <a:bodyPr/>
        <a:lstStyle/>
        <a:p>
          <a:endParaRPr lang="en-US" sz="1600" dirty="0"/>
        </a:p>
      </dgm:t>
    </dgm:pt>
    <dgm:pt modelId="{EADDEA30-9B78-F94C-B6AC-7A35DD7DE054}" type="parTrans" cxnId="{B07E2CE3-6808-8846-95CE-1EF408B7697D}">
      <dgm:prSet/>
      <dgm:spPr/>
      <dgm:t>
        <a:bodyPr/>
        <a:lstStyle/>
        <a:p>
          <a:endParaRPr lang="en-US"/>
        </a:p>
      </dgm:t>
    </dgm:pt>
    <dgm:pt modelId="{8D37B4E0-D78E-9842-A3B1-2974D99893EA}" type="sibTrans" cxnId="{B07E2CE3-6808-8846-95CE-1EF408B7697D}">
      <dgm:prSet/>
      <dgm:spPr/>
      <dgm:t>
        <a:bodyPr/>
        <a:lstStyle/>
        <a:p>
          <a:endParaRPr lang="en-US"/>
        </a:p>
      </dgm:t>
    </dgm:pt>
    <dgm:pt modelId="{390D7E0B-3CF6-764A-9C32-36A0E1319B9C}">
      <dgm:prSet custT="1"/>
      <dgm:spPr/>
      <dgm:t>
        <a:bodyPr/>
        <a:lstStyle/>
        <a:p>
          <a:endParaRPr lang="en-US" sz="1600" dirty="0"/>
        </a:p>
      </dgm:t>
    </dgm:pt>
    <dgm:pt modelId="{84DB4C00-E66F-614D-BCA3-3C9969148BF7}" type="parTrans" cxnId="{A6CCA139-6FF9-944D-B28A-DC118719635E}">
      <dgm:prSet/>
      <dgm:spPr/>
      <dgm:t>
        <a:bodyPr/>
        <a:lstStyle/>
        <a:p>
          <a:endParaRPr lang="en-US"/>
        </a:p>
      </dgm:t>
    </dgm:pt>
    <dgm:pt modelId="{14C53F44-C11B-E348-A72E-1B19968F4212}" type="sibTrans" cxnId="{A6CCA139-6FF9-944D-B28A-DC118719635E}">
      <dgm:prSet/>
      <dgm:spPr/>
      <dgm:t>
        <a:bodyPr/>
        <a:lstStyle/>
        <a:p>
          <a:endParaRPr lang="en-US"/>
        </a:p>
      </dgm:t>
    </dgm:pt>
    <dgm:pt modelId="{595C3F70-159A-2C49-AA14-846FE3297B09}" type="pres">
      <dgm:prSet presAssocID="{4B073E14-C9C8-E54E-A5A4-05CDC8E0744D}" presName="CompostProcess" presStyleCnt="0">
        <dgm:presLayoutVars>
          <dgm:dir/>
          <dgm:resizeHandles val="exact"/>
        </dgm:presLayoutVars>
      </dgm:prSet>
      <dgm:spPr/>
    </dgm:pt>
    <dgm:pt modelId="{EA202340-1159-0C44-95B2-65C7B18AD41A}" type="pres">
      <dgm:prSet presAssocID="{4B073E14-C9C8-E54E-A5A4-05CDC8E0744D}" presName="arrow" presStyleLbl="bgShp" presStyleIdx="0" presStyleCnt="1"/>
      <dgm:spPr/>
    </dgm:pt>
    <dgm:pt modelId="{29A4FA4A-86BB-4143-BB36-4EC47E4CF4B9}" type="pres">
      <dgm:prSet presAssocID="{4B073E14-C9C8-E54E-A5A4-05CDC8E0744D}" presName="linearProcess" presStyleCnt="0"/>
      <dgm:spPr/>
    </dgm:pt>
    <dgm:pt modelId="{0932AB8E-829E-104B-AC2B-25D4ABB7D379}" type="pres">
      <dgm:prSet presAssocID="{33770752-4739-E445-A9C6-1958D74F2AC9}" presName="textNode" presStyleLbl="node1" presStyleIdx="0" presStyleCnt="4" custScaleX="132879" custScaleY="85610" custLinFactNeighborX="23232" custLinFactNeighborY="-122">
        <dgm:presLayoutVars>
          <dgm:bulletEnabled val="1"/>
        </dgm:presLayoutVars>
      </dgm:prSet>
      <dgm:spPr/>
    </dgm:pt>
    <dgm:pt modelId="{05266EEF-CC90-D748-A1B0-7B62D0907BF3}" type="pres">
      <dgm:prSet presAssocID="{F092B792-FE54-214F-8168-90CBE72EB250}" presName="sibTrans" presStyleCnt="0"/>
      <dgm:spPr/>
    </dgm:pt>
    <dgm:pt modelId="{1D75DEC5-9355-1543-8FE0-870D9569CEC4}" type="pres">
      <dgm:prSet presAssocID="{6318382E-A11C-5748-BF3B-3F5B2EF63736}" presName="textNode" presStyleLbl="node1" presStyleIdx="1" presStyleCnt="4" custScaleX="141573" custScaleY="85610" custLinFactNeighborX="5301" custLinFactNeighborY="-122">
        <dgm:presLayoutVars>
          <dgm:bulletEnabled val="1"/>
        </dgm:presLayoutVars>
      </dgm:prSet>
      <dgm:spPr/>
    </dgm:pt>
    <dgm:pt modelId="{6739D380-B82D-1E45-86CF-5F54B84A9532}" type="pres">
      <dgm:prSet presAssocID="{88EFDC73-08D2-D04D-B7B6-F1ED6A484309}" presName="sibTrans" presStyleCnt="0"/>
      <dgm:spPr/>
    </dgm:pt>
    <dgm:pt modelId="{890CA66D-D9EC-8346-9E82-46431967F95D}" type="pres">
      <dgm:prSet presAssocID="{4AB81A0B-87A5-914A-AF1F-422C71FE228A}" presName="textNode" presStyleLbl="node1" presStyleIdx="2" presStyleCnt="4" custScaleX="139150" custScaleY="85366" custLinFactNeighborY="-1524">
        <dgm:presLayoutVars>
          <dgm:bulletEnabled val="1"/>
        </dgm:presLayoutVars>
      </dgm:prSet>
      <dgm:spPr/>
    </dgm:pt>
    <dgm:pt modelId="{375B869C-82C9-064D-96A7-551E8EC3112F}" type="pres">
      <dgm:prSet presAssocID="{8D37B4E0-D78E-9842-A3B1-2974D99893EA}" presName="sibTrans" presStyleCnt="0"/>
      <dgm:spPr/>
    </dgm:pt>
    <dgm:pt modelId="{1F7125BA-0904-FA48-9E5E-D65FA1F6D0F9}" type="pres">
      <dgm:prSet presAssocID="{390D7E0B-3CF6-764A-9C32-36A0E1319B9C}" presName="textNode" presStyleLbl="node1" presStyleIdx="3" presStyleCnt="4" custScaleX="144800" custScaleY="85366" custLinFactNeighborX="-15492" custLinFactNeighborY="-2208">
        <dgm:presLayoutVars>
          <dgm:bulletEnabled val="1"/>
        </dgm:presLayoutVars>
      </dgm:prSet>
      <dgm:spPr/>
    </dgm:pt>
  </dgm:ptLst>
  <dgm:cxnLst>
    <dgm:cxn modelId="{14A6F60B-BF50-D244-950F-4EF0AA26181B}" type="presOf" srcId="{4B073E14-C9C8-E54E-A5A4-05CDC8E0744D}" destId="{595C3F70-159A-2C49-AA14-846FE3297B09}" srcOrd="0" destOrd="0" presId="urn:microsoft.com/office/officeart/2005/8/layout/hProcess9"/>
    <dgm:cxn modelId="{A6CCA139-6FF9-944D-B28A-DC118719635E}" srcId="{4B073E14-C9C8-E54E-A5A4-05CDC8E0744D}" destId="{390D7E0B-3CF6-764A-9C32-36A0E1319B9C}" srcOrd="3" destOrd="0" parTransId="{84DB4C00-E66F-614D-BCA3-3C9969148BF7}" sibTransId="{14C53F44-C11B-E348-A72E-1B19968F4212}"/>
    <dgm:cxn modelId="{A91AC662-9FF3-B449-BCC9-7EA84AB88EE8}" type="presOf" srcId="{390D7E0B-3CF6-764A-9C32-36A0E1319B9C}" destId="{1F7125BA-0904-FA48-9E5E-D65FA1F6D0F9}" srcOrd="0" destOrd="0" presId="urn:microsoft.com/office/officeart/2005/8/layout/hProcess9"/>
    <dgm:cxn modelId="{43ECD96F-0605-DA49-962C-0AA28E15597B}" srcId="{4B073E14-C9C8-E54E-A5A4-05CDC8E0744D}" destId="{6318382E-A11C-5748-BF3B-3F5B2EF63736}" srcOrd="1" destOrd="0" parTransId="{4976039C-4739-4143-8722-151F6AEC32B8}" sibTransId="{88EFDC73-08D2-D04D-B7B6-F1ED6A484309}"/>
    <dgm:cxn modelId="{A87FEB84-D4C3-2945-8D9A-420F8DB3B9BA}" type="presOf" srcId="{6318382E-A11C-5748-BF3B-3F5B2EF63736}" destId="{1D75DEC5-9355-1543-8FE0-870D9569CEC4}" srcOrd="0" destOrd="0" presId="urn:microsoft.com/office/officeart/2005/8/layout/hProcess9"/>
    <dgm:cxn modelId="{A867E5A4-36D2-3447-8DDB-B7E4619A60C3}" srcId="{4B073E14-C9C8-E54E-A5A4-05CDC8E0744D}" destId="{33770752-4739-E445-A9C6-1958D74F2AC9}" srcOrd="0" destOrd="0" parTransId="{0D46AD6A-CE22-F04A-8EBA-11AF120B00A6}" sibTransId="{F092B792-FE54-214F-8168-90CBE72EB250}"/>
    <dgm:cxn modelId="{BD2FCCCF-1753-7D47-B7DA-0999480C734B}" type="presOf" srcId="{33770752-4739-E445-A9C6-1958D74F2AC9}" destId="{0932AB8E-829E-104B-AC2B-25D4ABB7D379}" srcOrd="0" destOrd="0" presId="urn:microsoft.com/office/officeart/2005/8/layout/hProcess9"/>
    <dgm:cxn modelId="{B0CC79D0-B200-E94E-8F31-9DB4A6B689E8}" type="presOf" srcId="{4AB81A0B-87A5-914A-AF1F-422C71FE228A}" destId="{890CA66D-D9EC-8346-9E82-46431967F95D}" srcOrd="0" destOrd="0" presId="urn:microsoft.com/office/officeart/2005/8/layout/hProcess9"/>
    <dgm:cxn modelId="{B07E2CE3-6808-8846-95CE-1EF408B7697D}" srcId="{4B073E14-C9C8-E54E-A5A4-05CDC8E0744D}" destId="{4AB81A0B-87A5-914A-AF1F-422C71FE228A}" srcOrd="2" destOrd="0" parTransId="{EADDEA30-9B78-F94C-B6AC-7A35DD7DE054}" sibTransId="{8D37B4E0-D78E-9842-A3B1-2974D99893EA}"/>
    <dgm:cxn modelId="{5626C4BC-277A-F548-9E68-BEB1FA536008}" type="presParOf" srcId="{595C3F70-159A-2C49-AA14-846FE3297B09}" destId="{EA202340-1159-0C44-95B2-65C7B18AD41A}" srcOrd="0" destOrd="0" presId="urn:microsoft.com/office/officeart/2005/8/layout/hProcess9"/>
    <dgm:cxn modelId="{326D237D-D7B5-3F42-9F20-42C30ED0D9B2}" type="presParOf" srcId="{595C3F70-159A-2C49-AA14-846FE3297B09}" destId="{29A4FA4A-86BB-4143-BB36-4EC47E4CF4B9}" srcOrd="1" destOrd="0" presId="urn:microsoft.com/office/officeart/2005/8/layout/hProcess9"/>
    <dgm:cxn modelId="{16935A10-3EED-8E47-B3F4-0EA743C54461}" type="presParOf" srcId="{29A4FA4A-86BB-4143-BB36-4EC47E4CF4B9}" destId="{0932AB8E-829E-104B-AC2B-25D4ABB7D379}" srcOrd="0" destOrd="0" presId="urn:microsoft.com/office/officeart/2005/8/layout/hProcess9"/>
    <dgm:cxn modelId="{AAFCE48E-0A0E-FF4C-B1A7-BAC4BCC2AC0D}" type="presParOf" srcId="{29A4FA4A-86BB-4143-BB36-4EC47E4CF4B9}" destId="{05266EEF-CC90-D748-A1B0-7B62D0907BF3}" srcOrd="1" destOrd="0" presId="urn:microsoft.com/office/officeart/2005/8/layout/hProcess9"/>
    <dgm:cxn modelId="{5F418D67-E569-F54C-A71A-29B893B053B2}" type="presParOf" srcId="{29A4FA4A-86BB-4143-BB36-4EC47E4CF4B9}" destId="{1D75DEC5-9355-1543-8FE0-870D9569CEC4}" srcOrd="2" destOrd="0" presId="urn:microsoft.com/office/officeart/2005/8/layout/hProcess9"/>
    <dgm:cxn modelId="{1920E4EE-4E8A-F64B-9B44-3EF4F691F52F}" type="presParOf" srcId="{29A4FA4A-86BB-4143-BB36-4EC47E4CF4B9}" destId="{6739D380-B82D-1E45-86CF-5F54B84A9532}" srcOrd="3" destOrd="0" presId="urn:microsoft.com/office/officeart/2005/8/layout/hProcess9"/>
    <dgm:cxn modelId="{B18C935F-CC98-BD49-BEE5-FF6C704519EE}" type="presParOf" srcId="{29A4FA4A-86BB-4143-BB36-4EC47E4CF4B9}" destId="{890CA66D-D9EC-8346-9E82-46431967F95D}" srcOrd="4" destOrd="0" presId="urn:microsoft.com/office/officeart/2005/8/layout/hProcess9"/>
    <dgm:cxn modelId="{E1B1C60A-078D-9C47-915F-F7CDBFF5846E}" type="presParOf" srcId="{29A4FA4A-86BB-4143-BB36-4EC47E4CF4B9}" destId="{375B869C-82C9-064D-96A7-551E8EC3112F}" srcOrd="5" destOrd="0" presId="urn:microsoft.com/office/officeart/2005/8/layout/hProcess9"/>
    <dgm:cxn modelId="{A6EB7593-97D1-9C4C-B4B1-BFC2087E3723}" type="presParOf" srcId="{29A4FA4A-86BB-4143-BB36-4EC47E4CF4B9}" destId="{1F7125BA-0904-FA48-9E5E-D65FA1F6D0F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E6B6C6-D9EB-6E46-AFEA-5AF2C8E72DB3}" type="doc">
      <dgm:prSet loTypeId="urn:microsoft.com/office/officeart/2005/8/layout/balance1" loCatId="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1F4AF0B-D861-454B-98AE-130FC91CC54B}">
      <dgm:prSet custT="1"/>
      <dgm:spPr/>
      <dgm:t>
        <a:bodyPr/>
        <a:lstStyle/>
        <a:p>
          <a:endParaRPr lang="en-US" sz="1800" dirty="0"/>
        </a:p>
      </dgm:t>
    </dgm:pt>
    <dgm:pt modelId="{05DC3530-2588-0B46-8520-61862E1145A1}" type="parTrans" cxnId="{5623454B-ECF6-1345-8484-775D8C533BC1}">
      <dgm:prSet/>
      <dgm:spPr/>
      <dgm:t>
        <a:bodyPr/>
        <a:lstStyle/>
        <a:p>
          <a:endParaRPr lang="en-US"/>
        </a:p>
      </dgm:t>
    </dgm:pt>
    <dgm:pt modelId="{EC23E832-F10E-5549-B5C5-D10EB2EA0207}" type="sibTrans" cxnId="{5623454B-ECF6-1345-8484-775D8C533BC1}">
      <dgm:prSet/>
      <dgm:spPr/>
      <dgm:t>
        <a:bodyPr/>
        <a:lstStyle/>
        <a:p>
          <a:endParaRPr lang="en-US"/>
        </a:p>
      </dgm:t>
    </dgm:pt>
    <dgm:pt modelId="{D3FEC4FB-4AB7-C24A-A101-24F701D71DC8}">
      <dgm:prSet custT="1"/>
      <dgm:spPr/>
      <dgm:t>
        <a:bodyPr/>
        <a:lstStyle/>
        <a:p>
          <a:endParaRPr lang="en-US" sz="1800" dirty="0"/>
        </a:p>
      </dgm:t>
    </dgm:pt>
    <dgm:pt modelId="{9AEB2B00-6877-254A-9AEA-23E3086C4D86}" type="parTrans" cxnId="{F27C8162-6E80-0841-B214-5E8918C8A737}">
      <dgm:prSet/>
      <dgm:spPr/>
      <dgm:t>
        <a:bodyPr/>
        <a:lstStyle/>
        <a:p>
          <a:endParaRPr lang="en-US"/>
        </a:p>
      </dgm:t>
    </dgm:pt>
    <dgm:pt modelId="{1D35F900-5FAB-4749-B0C9-8AD6EECAE73F}" type="sibTrans" cxnId="{F27C8162-6E80-0841-B214-5E8918C8A737}">
      <dgm:prSet/>
      <dgm:spPr/>
      <dgm:t>
        <a:bodyPr/>
        <a:lstStyle/>
        <a:p>
          <a:endParaRPr lang="en-US"/>
        </a:p>
      </dgm:t>
    </dgm:pt>
    <dgm:pt modelId="{3F6612E9-A223-D148-984E-5709FA1CC7DD}">
      <dgm:prSet custT="1"/>
      <dgm:spPr/>
      <dgm:t>
        <a:bodyPr/>
        <a:lstStyle/>
        <a:p>
          <a:endParaRPr lang="en-US" sz="1800" dirty="0"/>
        </a:p>
      </dgm:t>
    </dgm:pt>
    <dgm:pt modelId="{2147EB5A-5238-5D41-BC5E-9377D89DCDBE}" type="parTrans" cxnId="{87AB6E53-9C03-2341-9C69-E20EC9F9A31F}">
      <dgm:prSet/>
      <dgm:spPr/>
      <dgm:t>
        <a:bodyPr/>
        <a:lstStyle/>
        <a:p>
          <a:endParaRPr lang="en-US"/>
        </a:p>
      </dgm:t>
    </dgm:pt>
    <dgm:pt modelId="{8B78F478-9897-394F-B509-AB6B0B5C8A33}" type="sibTrans" cxnId="{87AB6E53-9C03-2341-9C69-E20EC9F9A31F}">
      <dgm:prSet/>
      <dgm:spPr/>
      <dgm:t>
        <a:bodyPr/>
        <a:lstStyle/>
        <a:p>
          <a:endParaRPr lang="en-US"/>
        </a:p>
      </dgm:t>
    </dgm:pt>
    <dgm:pt modelId="{AAA78C85-966C-5B4D-8329-6D10247449F7}" type="pres">
      <dgm:prSet presAssocID="{8EE6B6C6-D9EB-6E46-AFEA-5AF2C8E72DB3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086A0418-CBC6-BC4E-811C-B28ED00E4EEA}" type="pres">
      <dgm:prSet presAssocID="{8EE6B6C6-D9EB-6E46-AFEA-5AF2C8E72DB3}" presName="dummyMaxCanvas" presStyleCnt="0"/>
      <dgm:spPr/>
    </dgm:pt>
    <dgm:pt modelId="{567CD6AE-FDE5-734D-93ED-0E671FBE47E9}" type="pres">
      <dgm:prSet presAssocID="{8EE6B6C6-D9EB-6E46-AFEA-5AF2C8E72DB3}" presName="parentComposite" presStyleCnt="0"/>
      <dgm:spPr/>
    </dgm:pt>
    <dgm:pt modelId="{4B524506-FA5C-F141-A296-E276AF5D5D2F}" type="pres">
      <dgm:prSet presAssocID="{8EE6B6C6-D9EB-6E46-AFEA-5AF2C8E72DB3}" presName="parent1" presStyleLbl="alignAccFollowNode1" presStyleIdx="0" presStyleCnt="4" custAng="0" custScaleX="140787" custLinFactY="87496" custLinFactNeighborX="79716" custLinFactNeighborY="100000">
        <dgm:presLayoutVars>
          <dgm:chMax val="4"/>
        </dgm:presLayoutVars>
      </dgm:prSet>
      <dgm:spPr/>
    </dgm:pt>
    <dgm:pt modelId="{1A0761D8-B129-9449-A533-2DD0C571D448}" type="pres">
      <dgm:prSet presAssocID="{8EE6B6C6-D9EB-6E46-AFEA-5AF2C8E72DB3}" presName="parent2" presStyleLbl="alignAccFollowNode1" presStyleIdx="1" presStyleCnt="4" custScaleX="142501" custLinFactY="100000" custLinFactNeighborX="9117" custLinFactNeighborY="182844">
        <dgm:presLayoutVars>
          <dgm:chMax val="4"/>
        </dgm:presLayoutVars>
      </dgm:prSet>
      <dgm:spPr/>
    </dgm:pt>
    <dgm:pt modelId="{03C9EDB9-3EE2-4841-91F4-8609EACF7826}" type="pres">
      <dgm:prSet presAssocID="{8EE6B6C6-D9EB-6E46-AFEA-5AF2C8E72DB3}" presName="childrenComposite" presStyleCnt="0"/>
      <dgm:spPr/>
    </dgm:pt>
    <dgm:pt modelId="{13D2289A-D277-3D43-BCA6-4BD6616CCC78}" type="pres">
      <dgm:prSet presAssocID="{8EE6B6C6-D9EB-6E46-AFEA-5AF2C8E72DB3}" presName="dummyMaxCanvas_ChildArea" presStyleCnt="0"/>
      <dgm:spPr/>
    </dgm:pt>
    <dgm:pt modelId="{CD1FF4D3-FB6A-F74A-B934-61466D0AEA77}" type="pres">
      <dgm:prSet presAssocID="{8EE6B6C6-D9EB-6E46-AFEA-5AF2C8E72DB3}" presName="fulcrum" presStyleLbl="alignAccFollowNode1" presStyleIdx="2" presStyleCnt="4"/>
      <dgm:spPr/>
    </dgm:pt>
    <dgm:pt modelId="{19C9ACCF-D7F9-6249-9FB4-3249174FF403}" type="pres">
      <dgm:prSet presAssocID="{8EE6B6C6-D9EB-6E46-AFEA-5AF2C8E72DB3}" presName="balance_10" presStyleLbl="alignAccFollowNode1" presStyleIdx="3" presStyleCnt="4">
        <dgm:presLayoutVars>
          <dgm:bulletEnabled val="1"/>
        </dgm:presLayoutVars>
      </dgm:prSet>
      <dgm:spPr/>
    </dgm:pt>
    <dgm:pt modelId="{EFDB2B72-04CF-7344-AA72-492C40D112B9}" type="pres">
      <dgm:prSet presAssocID="{8EE6B6C6-D9EB-6E46-AFEA-5AF2C8E72DB3}" presName="left_10_1" presStyleLbl="node1" presStyleIdx="0" presStyleCnt="1" custScaleX="137825" custScaleY="45164" custLinFactNeighborX="-1352" custLinFactNeighborY="29312">
        <dgm:presLayoutVars>
          <dgm:bulletEnabled val="1"/>
        </dgm:presLayoutVars>
      </dgm:prSet>
      <dgm:spPr/>
    </dgm:pt>
  </dgm:ptLst>
  <dgm:cxnLst>
    <dgm:cxn modelId="{7FC7B539-DBFE-EC4B-B51D-66911729DE4A}" type="presOf" srcId="{3F6612E9-A223-D148-984E-5709FA1CC7DD}" destId="{1A0761D8-B129-9449-A533-2DD0C571D448}" srcOrd="0" destOrd="0" presId="urn:microsoft.com/office/officeart/2005/8/layout/balance1"/>
    <dgm:cxn modelId="{F27C8162-6E80-0841-B214-5E8918C8A737}" srcId="{81F4AF0B-D861-454B-98AE-130FC91CC54B}" destId="{D3FEC4FB-4AB7-C24A-A101-24F701D71DC8}" srcOrd="0" destOrd="0" parTransId="{9AEB2B00-6877-254A-9AEA-23E3086C4D86}" sibTransId="{1D35F900-5FAB-4749-B0C9-8AD6EECAE73F}"/>
    <dgm:cxn modelId="{5623454B-ECF6-1345-8484-775D8C533BC1}" srcId="{8EE6B6C6-D9EB-6E46-AFEA-5AF2C8E72DB3}" destId="{81F4AF0B-D861-454B-98AE-130FC91CC54B}" srcOrd="0" destOrd="0" parTransId="{05DC3530-2588-0B46-8520-61862E1145A1}" sibTransId="{EC23E832-F10E-5549-B5C5-D10EB2EA0207}"/>
    <dgm:cxn modelId="{EDEAD451-4382-FC44-BBA6-0BF6299126D1}" type="presOf" srcId="{81F4AF0B-D861-454B-98AE-130FC91CC54B}" destId="{4B524506-FA5C-F141-A296-E276AF5D5D2F}" srcOrd="0" destOrd="0" presId="urn:microsoft.com/office/officeart/2005/8/layout/balance1"/>
    <dgm:cxn modelId="{87AB6E53-9C03-2341-9C69-E20EC9F9A31F}" srcId="{8EE6B6C6-D9EB-6E46-AFEA-5AF2C8E72DB3}" destId="{3F6612E9-A223-D148-984E-5709FA1CC7DD}" srcOrd="1" destOrd="0" parTransId="{2147EB5A-5238-5D41-BC5E-9377D89DCDBE}" sibTransId="{8B78F478-9897-394F-B509-AB6B0B5C8A33}"/>
    <dgm:cxn modelId="{263B2782-2198-8046-BCB9-5DBB13AD7953}" type="presOf" srcId="{D3FEC4FB-4AB7-C24A-A101-24F701D71DC8}" destId="{EFDB2B72-04CF-7344-AA72-492C40D112B9}" srcOrd="0" destOrd="0" presId="urn:microsoft.com/office/officeart/2005/8/layout/balance1"/>
    <dgm:cxn modelId="{2B5A90DD-BBC2-894A-B97A-02EA70916EC4}" type="presOf" srcId="{8EE6B6C6-D9EB-6E46-AFEA-5AF2C8E72DB3}" destId="{AAA78C85-966C-5B4D-8329-6D10247449F7}" srcOrd="0" destOrd="0" presId="urn:microsoft.com/office/officeart/2005/8/layout/balance1"/>
    <dgm:cxn modelId="{F637EDBD-0867-A941-B163-35F1C82032A1}" type="presParOf" srcId="{AAA78C85-966C-5B4D-8329-6D10247449F7}" destId="{086A0418-CBC6-BC4E-811C-B28ED00E4EEA}" srcOrd="0" destOrd="0" presId="urn:microsoft.com/office/officeart/2005/8/layout/balance1"/>
    <dgm:cxn modelId="{9ECA23B3-C3A3-3C43-89D0-001BE8E7093A}" type="presParOf" srcId="{AAA78C85-966C-5B4D-8329-6D10247449F7}" destId="{567CD6AE-FDE5-734D-93ED-0E671FBE47E9}" srcOrd="1" destOrd="0" presId="urn:microsoft.com/office/officeart/2005/8/layout/balance1"/>
    <dgm:cxn modelId="{9E89BD18-E41D-8944-BA88-FF5546CF69AD}" type="presParOf" srcId="{567CD6AE-FDE5-734D-93ED-0E671FBE47E9}" destId="{4B524506-FA5C-F141-A296-E276AF5D5D2F}" srcOrd="0" destOrd="0" presId="urn:microsoft.com/office/officeart/2005/8/layout/balance1"/>
    <dgm:cxn modelId="{B90B32C5-314C-BE46-8279-7AA0EF03084C}" type="presParOf" srcId="{567CD6AE-FDE5-734D-93ED-0E671FBE47E9}" destId="{1A0761D8-B129-9449-A533-2DD0C571D448}" srcOrd="1" destOrd="0" presId="urn:microsoft.com/office/officeart/2005/8/layout/balance1"/>
    <dgm:cxn modelId="{DD5F06BE-5CE8-5A4C-B3E8-AF8DFA6B9733}" type="presParOf" srcId="{AAA78C85-966C-5B4D-8329-6D10247449F7}" destId="{03C9EDB9-3EE2-4841-91F4-8609EACF7826}" srcOrd="2" destOrd="0" presId="urn:microsoft.com/office/officeart/2005/8/layout/balance1"/>
    <dgm:cxn modelId="{4EFA622B-F9E7-804F-BA46-26BFC6BD230E}" type="presParOf" srcId="{03C9EDB9-3EE2-4841-91F4-8609EACF7826}" destId="{13D2289A-D277-3D43-BCA6-4BD6616CCC78}" srcOrd="0" destOrd="0" presId="urn:microsoft.com/office/officeart/2005/8/layout/balance1"/>
    <dgm:cxn modelId="{2F0E9C79-8EA0-014F-BD9F-C289843ED275}" type="presParOf" srcId="{03C9EDB9-3EE2-4841-91F4-8609EACF7826}" destId="{CD1FF4D3-FB6A-F74A-B934-61466D0AEA77}" srcOrd="1" destOrd="0" presId="urn:microsoft.com/office/officeart/2005/8/layout/balance1"/>
    <dgm:cxn modelId="{7977A3A3-6E14-EE41-AF6B-85FA5099DFBA}" type="presParOf" srcId="{03C9EDB9-3EE2-4841-91F4-8609EACF7826}" destId="{19C9ACCF-D7F9-6249-9FB4-3249174FF403}" srcOrd="2" destOrd="0" presId="urn:microsoft.com/office/officeart/2005/8/layout/balance1"/>
    <dgm:cxn modelId="{FF3C37C3-A71B-B94A-9233-9AD15658F4E7}" type="presParOf" srcId="{03C9EDB9-3EE2-4841-91F4-8609EACF7826}" destId="{EFDB2B72-04CF-7344-AA72-492C40D112B9}" srcOrd="3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202340-1159-0C44-95B2-65C7B18AD41A}">
      <dsp:nvSpPr>
        <dsp:cNvPr id="0" name=""/>
        <dsp:cNvSpPr/>
      </dsp:nvSpPr>
      <dsp:spPr>
        <a:xfrm>
          <a:off x="569425" y="0"/>
          <a:ext cx="6453486" cy="41656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32AB8E-829E-104B-AC2B-25D4ABB7D379}">
      <dsp:nvSpPr>
        <dsp:cNvPr id="0" name=""/>
        <dsp:cNvSpPr/>
      </dsp:nvSpPr>
      <dsp:spPr>
        <a:xfrm>
          <a:off x="48536" y="1367533"/>
          <a:ext cx="1658120" cy="142646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118170" y="1437167"/>
        <a:ext cx="1518852" cy="1287200"/>
      </dsp:txXfrm>
    </dsp:sp>
    <dsp:sp modelId="{1D75DEC5-9355-1543-8FE0-870D9569CEC4}">
      <dsp:nvSpPr>
        <dsp:cNvPr id="0" name=""/>
        <dsp:cNvSpPr/>
      </dsp:nvSpPr>
      <dsp:spPr>
        <a:xfrm>
          <a:off x="1877338" y="1367533"/>
          <a:ext cx="1766607" cy="1426468"/>
        </a:xfrm>
        <a:prstGeom prst="roundRect">
          <a:avLst/>
        </a:prstGeom>
        <a:gradFill rotWithShape="0">
          <a:gsLst>
            <a:gs pos="0">
              <a:schemeClr val="accent2">
                <a:hueOff val="164211"/>
                <a:satOff val="1010"/>
                <a:lumOff val="-79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64211"/>
                <a:satOff val="1010"/>
                <a:lumOff val="-79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64211"/>
                <a:satOff val="1010"/>
                <a:lumOff val="-79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1946972" y="1437167"/>
        <a:ext cx="1627339" cy="1287200"/>
      </dsp:txXfrm>
    </dsp:sp>
    <dsp:sp modelId="{890CA66D-D9EC-8346-9E82-46431967F95D}">
      <dsp:nvSpPr>
        <dsp:cNvPr id="0" name=""/>
        <dsp:cNvSpPr/>
      </dsp:nvSpPr>
      <dsp:spPr>
        <a:xfrm>
          <a:off x="3840895" y="1346205"/>
          <a:ext cx="1736372" cy="1422402"/>
        </a:xfrm>
        <a:prstGeom prst="roundRect">
          <a:avLst/>
        </a:prstGeom>
        <a:gradFill rotWithShape="0">
          <a:gsLst>
            <a:gs pos="0">
              <a:schemeClr val="accent2">
                <a:hueOff val="328422"/>
                <a:satOff val="2020"/>
                <a:lumOff val="-158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28422"/>
                <a:satOff val="2020"/>
                <a:lumOff val="-158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28422"/>
                <a:satOff val="2020"/>
                <a:lumOff val="-158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3910331" y="1415641"/>
        <a:ext cx="1597500" cy="1283530"/>
      </dsp:txXfrm>
    </dsp:sp>
    <dsp:sp modelId="{1F7125BA-0904-FA48-9E5E-D65FA1F6D0F9}">
      <dsp:nvSpPr>
        <dsp:cNvPr id="0" name=""/>
        <dsp:cNvSpPr/>
      </dsp:nvSpPr>
      <dsp:spPr>
        <a:xfrm>
          <a:off x="5753022" y="1334808"/>
          <a:ext cx="1806875" cy="1422402"/>
        </a:xfrm>
        <a:prstGeom prst="roundRect">
          <a:avLst/>
        </a:prstGeom>
        <a:gradFill rotWithShape="0">
          <a:gsLst>
            <a:gs pos="0">
              <a:schemeClr val="accent2">
                <a:hueOff val="492632"/>
                <a:satOff val="3030"/>
                <a:lumOff val="-237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92632"/>
                <a:satOff val="3030"/>
                <a:lumOff val="-237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92632"/>
                <a:satOff val="3030"/>
                <a:lumOff val="-237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>
        <a:off x="5822458" y="1404244"/>
        <a:ext cx="1668003" cy="1283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24506-FA5C-F141-A296-E276AF5D5D2F}">
      <dsp:nvSpPr>
        <dsp:cNvPr id="0" name=""/>
        <dsp:cNvSpPr/>
      </dsp:nvSpPr>
      <dsp:spPr>
        <a:xfrm>
          <a:off x="1630132" y="1266797"/>
          <a:ext cx="1712183" cy="67564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1649921" y="1286586"/>
        <a:ext cx="1672605" cy="636062"/>
      </dsp:txXfrm>
    </dsp:sp>
    <dsp:sp modelId="{1A0761D8-B129-9449-A533-2DD0C571D448}">
      <dsp:nvSpPr>
        <dsp:cNvPr id="0" name=""/>
        <dsp:cNvSpPr/>
      </dsp:nvSpPr>
      <dsp:spPr>
        <a:xfrm>
          <a:off x="2517782" y="1911007"/>
          <a:ext cx="1733028" cy="67564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271315"/>
            <a:satOff val="-14844"/>
            <a:lumOff val="-1693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271315"/>
              <a:satOff val="-14844"/>
              <a:lumOff val="-169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2537571" y="1930796"/>
        <a:ext cx="1693450" cy="636062"/>
      </dsp:txXfrm>
    </dsp:sp>
    <dsp:sp modelId="{CD1FF4D3-FB6A-F74A-B934-61466D0AEA77}">
      <dsp:nvSpPr>
        <dsp:cNvPr id="0" name=""/>
        <dsp:cNvSpPr/>
      </dsp:nvSpPr>
      <dsp:spPr>
        <a:xfrm>
          <a:off x="2240933" y="2871470"/>
          <a:ext cx="506730" cy="506730"/>
        </a:xfrm>
        <a:prstGeom prst="triangle">
          <a:avLst/>
        </a:prstGeom>
        <a:solidFill>
          <a:schemeClr val="accent2">
            <a:tint val="40000"/>
            <a:alpha val="90000"/>
            <a:hueOff val="542630"/>
            <a:satOff val="-29688"/>
            <a:lumOff val="-3386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542630"/>
              <a:satOff val="-29688"/>
              <a:lumOff val="-338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C9ACCF-D7F9-6249-9FB4-3249174FF403}">
      <dsp:nvSpPr>
        <dsp:cNvPr id="0" name=""/>
        <dsp:cNvSpPr/>
      </dsp:nvSpPr>
      <dsp:spPr>
        <a:xfrm rot="21360000">
          <a:off x="973644" y="2654330"/>
          <a:ext cx="3041308" cy="212669"/>
        </a:xfrm>
        <a:prstGeom prst="rect">
          <a:avLst/>
        </a:prstGeom>
        <a:solidFill>
          <a:schemeClr val="accent2">
            <a:tint val="40000"/>
            <a:alpha val="90000"/>
            <a:hueOff val="813945"/>
            <a:satOff val="-44532"/>
            <a:lumOff val="-507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813945"/>
              <a:satOff val="-44532"/>
              <a:lumOff val="-50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B2B72-04CF-7344-AA72-492C40D112B9}">
      <dsp:nvSpPr>
        <dsp:cNvPr id="0" name=""/>
        <dsp:cNvSpPr/>
      </dsp:nvSpPr>
      <dsp:spPr>
        <a:xfrm rot="21360000">
          <a:off x="622164" y="1973455"/>
          <a:ext cx="1815936" cy="72951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/>
        </a:p>
      </dsp:txBody>
      <dsp:txXfrm>
        <a:off x="657776" y="2009067"/>
        <a:ext cx="1744712" cy="658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DF36324-2B21-D54E-A862-D244332CF038}" type="datetime1">
              <a:rPr lang="en-US"/>
              <a:pPr>
                <a:defRPr/>
              </a:pPr>
              <a:t>4/16/2020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A42ABC5-790F-0E4C-AAC3-416D4F7175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483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70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7F534ED-2904-9C41-A135-9E310AB13C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453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992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74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BE3A44"/>
              </a:buClr>
              <a:buNone/>
            </a:pPr>
            <a:r>
              <a:rPr lang="en-US" b="1" dirty="0"/>
              <a:t>Business Reputation</a:t>
            </a:r>
            <a:r>
              <a:rPr lang="en-US" dirty="0"/>
              <a:t> refers to desirable or undesirable qualities associated with an organization or its actors that may influence the organization’s relationships with its stakeholders.</a:t>
            </a:r>
          </a:p>
          <a:p>
            <a:pPr marL="0" indent="0">
              <a:buClr>
                <a:srgbClr val="BE3A44"/>
              </a:buClr>
              <a:buNone/>
            </a:pPr>
            <a:endParaRPr lang="en-US" dirty="0"/>
          </a:p>
          <a:p>
            <a:pPr marL="0" indent="0">
              <a:buClr>
                <a:srgbClr val="BE3A44"/>
              </a:buClr>
              <a:buNone/>
            </a:pPr>
            <a:r>
              <a:rPr lang="en-US" dirty="0"/>
              <a:t>The </a:t>
            </a:r>
            <a:r>
              <a:rPr lang="en-US" b="1" dirty="0"/>
              <a:t>Reputation Index </a:t>
            </a:r>
            <a:r>
              <a:rPr lang="en-US" dirty="0"/>
              <a:t>measures a company’s social reputation.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It evaluates critical intangible assets that constitute corporate reputation.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Rating Research, a British firm, distributes the index and ratings to interested parties.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en-US" altLang="ja-JP" b="1" dirty="0">
                <a:cs typeface="ＭＳ Ｐゴシック" charset="0"/>
              </a:rPr>
              <a:t>Social entrepreneurs </a:t>
            </a:r>
            <a:r>
              <a:rPr lang="en-US" altLang="ja-JP" dirty="0">
                <a:cs typeface="ＭＳ Ｐゴシック" charset="0"/>
              </a:rPr>
              <a:t>are driven by a core mission to create and sustain social rather than economic value.</a:t>
            </a:r>
          </a:p>
          <a:p>
            <a:pPr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en-US" altLang="ja-JP" b="1" dirty="0">
                <a:cs typeface="ＭＳ Ｐゴシック" charset="0"/>
              </a:rPr>
              <a:t>Social entrepreneurship </a:t>
            </a:r>
            <a:r>
              <a:rPr lang="en-US" altLang="ja-JP" dirty="0">
                <a:cs typeface="ＭＳ Ｐゴシック" charset="0"/>
              </a:rPr>
              <a:t>is the process of identifying a social need and using their entrepreneurial skills to address this need. </a:t>
            </a:r>
            <a:endParaRPr lang="en-US" dirty="0">
              <a:cs typeface="ＭＳ Ｐゴシック" charset="0"/>
            </a:endParaRPr>
          </a:p>
          <a:p>
            <a:pPr>
              <a:lnSpc>
                <a:spcPct val="95000"/>
              </a:lnSpc>
              <a:buFont typeface="Arial" panose="020B0604020202020204" pitchFamily="34" charset="0"/>
              <a:buNone/>
            </a:pPr>
            <a:r>
              <a:rPr lang="en-US" sz="2400" b="1" dirty="0">
                <a:cs typeface="ＭＳ Ｐゴシック" charset="0"/>
              </a:rPr>
              <a:t>Social ventures </a:t>
            </a:r>
            <a:r>
              <a:rPr lang="en-US" sz="2400" dirty="0">
                <a:cs typeface="ＭＳ Ｐゴシック" charset="0"/>
              </a:rPr>
              <a:t>are the organizations founded by social entrepreneurs.  </a:t>
            </a:r>
          </a:p>
          <a:p>
            <a:pPr>
              <a:lnSpc>
                <a:spcPct val="95000"/>
              </a:lnSpc>
              <a:buFont typeface="Arial" panose="020B0604020202020204" pitchFamily="34" charset="0"/>
              <a:buNone/>
            </a:pPr>
            <a:endParaRPr lang="en-US" sz="2400" dirty="0">
              <a:cs typeface="ＭＳ Ｐゴシック" charset="0"/>
            </a:endParaRPr>
          </a:p>
          <a:p>
            <a:pPr marL="0" indent="0">
              <a:lnSpc>
                <a:spcPct val="95000"/>
              </a:lnSpc>
              <a:buNone/>
            </a:pPr>
            <a:r>
              <a:rPr lang="en-US" altLang="ja-JP" b="1" dirty="0">
                <a:cs typeface="ＭＳ Ｐゴシック" charset="0"/>
              </a:rPr>
              <a:t>B Corporations</a:t>
            </a:r>
          </a:p>
          <a:p>
            <a:pPr marL="0" indent="0">
              <a:lnSpc>
                <a:spcPct val="95000"/>
              </a:lnSpc>
              <a:buNone/>
            </a:pPr>
            <a:r>
              <a:rPr lang="en-US" altLang="ja-JP" dirty="0">
                <a:cs typeface="ＭＳ Ｐゴシック" charset="0"/>
              </a:rPr>
              <a:t>Must meet rigorous, independent social and environmental performance standards.</a:t>
            </a:r>
          </a:p>
          <a:p>
            <a:pPr marL="0" indent="0">
              <a:lnSpc>
                <a:spcPct val="95000"/>
              </a:lnSpc>
              <a:buNone/>
            </a:pPr>
            <a:r>
              <a:rPr lang="en-US" altLang="ja-JP" dirty="0">
                <a:cs typeface="ＭＳ Ｐゴシック" charset="0"/>
              </a:rPr>
              <a:t>Focus on social responsibility and citizenship by blending their social objectives with financial goals. </a:t>
            </a:r>
            <a:endParaRPr lang="en-US" dirty="0">
              <a:cs typeface="ＭＳ Ｐゴシック" charset="0"/>
            </a:endParaRPr>
          </a:p>
          <a:p>
            <a:pPr marL="0" indent="0">
              <a:lnSpc>
                <a:spcPct val="95000"/>
              </a:lnSpc>
              <a:buNone/>
            </a:pPr>
            <a:r>
              <a:rPr lang="en-US" sz="2400" dirty="0">
                <a:cs typeface="ＭＳ Ｐゴシック" charset="0"/>
              </a:rPr>
              <a:t>B Corporation must </a:t>
            </a:r>
            <a:r>
              <a:rPr lang="en-US" sz="2400" i="1" dirty="0">
                <a:cs typeface="ＭＳ Ｐゴシック" charset="0"/>
              </a:rPr>
              <a:t>prove </a:t>
            </a:r>
            <a:r>
              <a:rPr lang="en-US" sz="2400" dirty="0">
                <a:cs typeface="ＭＳ Ｐゴシック" charset="0"/>
              </a:rPr>
              <a:t>its socially responsible by meeting the B Lab standards. </a:t>
            </a:r>
          </a:p>
          <a:p>
            <a:pPr lvl="1">
              <a:lnSpc>
                <a:spcPct val="95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B Lab is a non-profit organization that assesses a corporation’</a:t>
            </a:r>
            <a:r>
              <a:rPr lang="en-US" altLang="ja-JP" dirty="0">
                <a:ea typeface="ＭＳ Ｐゴシック" charset="0"/>
                <a:cs typeface="ＭＳ Ｐゴシック" charset="0"/>
              </a:rPr>
              <a:t>s social and environmental performance standards. </a:t>
            </a:r>
            <a:endParaRPr lang="en-US" dirty="0">
              <a:ea typeface="ＭＳ Ｐゴシック" charset="0"/>
              <a:cs typeface="ＭＳ Ｐゴシック" charset="0"/>
            </a:endParaRPr>
          </a:p>
          <a:p>
            <a:pPr>
              <a:lnSpc>
                <a:spcPct val="95000"/>
              </a:lnSpc>
              <a:buFont typeface="Arial" panose="020B0604020202020204" pitchFamily="34" charset="0"/>
              <a:buNone/>
            </a:pPr>
            <a:endParaRPr lang="en-US" sz="2400" dirty="0">
              <a:cs typeface="ＭＳ Ｐゴシック" charset="0"/>
            </a:endParaRPr>
          </a:p>
          <a:p>
            <a:pPr marL="342900" lvl="1" indent="0">
              <a:lnSpc>
                <a:spcPct val="95000"/>
              </a:lnSpc>
              <a:buNone/>
            </a:pPr>
            <a:r>
              <a:rPr lang="en-US" altLang="ja-JP" dirty="0">
                <a:ea typeface="ＭＳ Ｐゴシック" charset="0"/>
                <a:cs typeface="ＭＳ Ｐゴシック" charset="0"/>
              </a:rPr>
              <a:t> </a:t>
            </a:r>
            <a:endParaRPr lang="en-US" dirty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0364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/>
              <a:t>Businesses for Social Responsibility (BSR) survey: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The goal of a global citizenship management system is to integrate corporate responsibility and citizenship concerns into a company’s values, culture, operations and decisions at all organizational levels.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/>
              <a:t>One emerging trend is the consolidation of corporate citizenship efforts. </a:t>
            </a:r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b="1" dirty="0">
                <a:solidFill>
                  <a:schemeClr val="accent1"/>
                </a:solidFill>
                <a:cs typeface="ＭＳ Ｐゴシック" charset="0"/>
                <a:sym typeface="Wingdings"/>
              </a:rPr>
              <a:t>     </a:t>
            </a:r>
            <a:r>
              <a:rPr lang="en-US" dirty="0"/>
              <a:t>Example: Samsung.</a:t>
            </a:r>
          </a:p>
          <a:p>
            <a:pPr marL="0" indent="0">
              <a:buClr>
                <a:srgbClr val="BE3A44"/>
              </a:buClr>
              <a:buNone/>
              <a:defRPr/>
            </a:pPr>
            <a:endParaRPr lang="en-US" dirty="0"/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/>
              <a:t>Citizenship as an opportunity to: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Create value for their organization.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Gain a competitive advantage.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Help address some of the world’s biggest challenges.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996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>
              <a:buClr>
                <a:srgbClr val="BE3A44"/>
              </a:buClr>
              <a:buNone/>
              <a:defRPr/>
            </a:pPr>
            <a:r>
              <a:rPr lang="en-US" b="1" dirty="0"/>
              <a:t>Social audit: </a:t>
            </a:r>
            <a:r>
              <a:rPr lang="en-US" dirty="0"/>
              <a:t>a systematic evaluation of an organization’s social, ethical, and environmental performance. </a:t>
            </a:r>
          </a:p>
          <a:p>
            <a:pPr marL="0" indent="0">
              <a:buClr>
                <a:srgbClr val="BE3A44"/>
              </a:buClr>
              <a:buNone/>
              <a:defRPr/>
            </a:pPr>
            <a:endParaRPr lang="en-US" dirty="0"/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/>
              <a:t>Six Benefits of Social audits by Simon </a:t>
            </a:r>
            <a:r>
              <a:rPr lang="en-US" dirty="0" err="1"/>
              <a:t>Zadek</a:t>
            </a:r>
            <a:r>
              <a:rPr lang="en-US" dirty="0"/>
              <a:t>: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Help businesses know what is happening within their firm.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Understand what stakeholders think about and want from the business.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Tell stakeholders what the business has achieved.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Strengthen the loyalty and commitment of stakeholders.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Enhance the organization’s decision making.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Improve the business’s overall performance.</a:t>
            </a:r>
          </a:p>
          <a:p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D736D552-363F-B248-97A4-443C645E0AE8}" type="slidenum">
              <a:rPr lang="en-US" sz="1200"/>
              <a:pPr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304887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ＭＳ Ｐゴシック" charset="0"/>
              </a:rPr>
              <a:t>By 2017, a majority of the largest companies included information of corporate social responsibility in their annual financial reports.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ＭＳ Ｐゴシック" charset="0"/>
              </a:rPr>
              <a:t>This reflected a dramatic rise in integrated reporting, from 8 percent in 2008 and 51 percent in 2013 to 78 percent by 2017.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Ethical drivers replaced economic considerations (80 percent versus 50 percent) as the primary motivator for publishing reports over the past decade</a:t>
            </a:r>
            <a:r>
              <a:rPr lang="en-US" b="1" dirty="0"/>
              <a:t>.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Stakeholder engagement increased from about 33 percent to nearly 66 percent, with financial analysts and investors now getting involved.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035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Clr>
                <a:srgbClr val="BE3A44"/>
              </a:buClr>
              <a:buNone/>
              <a:defRPr/>
            </a:pPr>
            <a:r>
              <a:rPr lang="en-US" b="1" dirty="0">
                <a:cs typeface="ＭＳ Ｐゴシック" charset="0"/>
              </a:rPr>
              <a:t>Corporate Power: </a:t>
            </a:r>
            <a:r>
              <a:rPr lang="en-US" dirty="0">
                <a:cs typeface="ＭＳ Ｐゴシック" charset="0"/>
              </a:rPr>
              <a:t>Capability of corporations to influence government, the economy, and society, based on their organizational resources.</a:t>
            </a:r>
          </a:p>
          <a:p>
            <a:pPr marL="0" indent="0">
              <a:buClr>
                <a:srgbClr val="BE3A44"/>
              </a:buClr>
              <a:buNone/>
              <a:defRPr/>
            </a:pPr>
            <a:endParaRPr lang="en-US" dirty="0">
              <a:cs typeface="ＭＳ Ｐゴシック" charset="0"/>
            </a:endParaRPr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>
                <a:cs typeface="ＭＳ Ｐゴシック" charset="0"/>
              </a:rPr>
              <a:t>The tremendous power of the world's leading corporations has both </a:t>
            </a:r>
            <a:r>
              <a:rPr lang="en-US" i="1" dirty="0">
                <a:cs typeface="ＭＳ Ｐゴシック" charset="0"/>
              </a:rPr>
              <a:t>positive</a:t>
            </a:r>
            <a:r>
              <a:rPr lang="en-US" dirty="0">
                <a:cs typeface="ＭＳ Ｐゴシック" charset="0"/>
              </a:rPr>
              <a:t> and </a:t>
            </a:r>
            <a:r>
              <a:rPr lang="en-US" i="1" dirty="0">
                <a:cs typeface="ＭＳ Ｐゴシック" charset="0"/>
              </a:rPr>
              <a:t>negative effects.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87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Compare the power of some corporations in terms of their revenue to some sovereign countries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85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r>
              <a:rPr lang="en-US" b="1" dirty="0"/>
              <a:t>Corporate Responsibility: </a:t>
            </a:r>
            <a:r>
              <a:rPr lang="en-US" dirty="0"/>
              <a:t>Act in a way that enhances society and its inhabitants and be held accountable.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r>
              <a:rPr lang="en-US" dirty="0"/>
              <a:t>Acknowledge any harm to people and society and correct it if possible.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r>
              <a:rPr lang="en-US" dirty="0"/>
              <a:t>May forgo some profits if its social impacts hurt its stakeholders or if its funds is usable for a positive social impact.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endParaRPr lang="en-US" dirty="0"/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b="1" dirty="0">
                <a:cs typeface="ＭＳ Ｐゴシック" charset="0"/>
              </a:rPr>
              <a:t>Corporate Citizenship: </a:t>
            </a:r>
            <a:r>
              <a:rPr lang="en-US" dirty="0">
                <a:cs typeface="ＭＳ Ｐゴシック" charset="0"/>
              </a:rPr>
              <a:t>the actions they take to put their commitments to corporate social responsibility into practice.</a:t>
            </a:r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>
                <a:cs typeface="ＭＳ Ｐゴシック" charset="0"/>
              </a:rPr>
              <a:t>The term </a:t>
            </a:r>
            <a:r>
              <a:rPr lang="en-GB" i="1" dirty="0">
                <a:cs typeface="ＭＳ Ｐゴシック" charset="0"/>
              </a:rPr>
              <a:t>global corporate citizenship, </a:t>
            </a:r>
            <a:r>
              <a:rPr lang="en-GB" dirty="0">
                <a:cs typeface="ＭＳ Ｐゴシック" charset="0"/>
              </a:rPr>
              <a:t>similarly, </a:t>
            </a:r>
            <a:r>
              <a:rPr lang="en-US" dirty="0">
                <a:cs typeface="ＭＳ Ｐゴシック" charset="0"/>
              </a:rPr>
              <a:t>refers to putting these commitments into practice worldwide.</a:t>
            </a:r>
          </a:p>
          <a:p>
            <a:pPr marL="0" indent="0">
              <a:buClr>
                <a:srgbClr val="BE3A44"/>
              </a:buClr>
              <a:buNone/>
              <a:defRPr/>
            </a:pPr>
            <a:r>
              <a:rPr lang="en-US" dirty="0">
                <a:cs typeface="ＭＳ Ｐゴシック" charset="0"/>
              </a:rPr>
              <a:t>Companies demonstrate their corporate citizenship by: 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ＭＳ Ｐゴシック" charset="0"/>
              </a:rPr>
              <a:t>Proactively building stakeholder partnerships.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ＭＳ Ｐゴシック" charset="0"/>
              </a:rPr>
              <a:t>Discovering business opportunities in serving society.</a:t>
            </a:r>
          </a:p>
          <a:p>
            <a:pPr lvl="1"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ＭＳ Ｐゴシック" charset="0"/>
              </a:rPr>
              <a:t>Transforming a concern for financial performance into a vision of integrated financial and social performance.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04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ＭＳ Ｐゴシック" charset="0"/>
              </a:rPr>
              <a:t>The Origins of Corporate Social Responsibility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In the United States, the idea of corporate social responsibility appeared around the start of the 20th century.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Corporations under attack for being too big, too powerful, and guilty of antisocial and anticompetitive practices.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To use their power and influence voluntarily for broad social purposes rather than for profits alone.</a:t>
            </a:r>
          </a:p>
          <a:p>
            <a:pPr>
              <a:buFont typeface="Calibri" panose="020F0502020204030204" pitchFamily="34" charset="0"/>
              <a:buChar char="→"/>
              <a:defRPr/>
            </a:pPr>
            <a:r>
              <a:rPr lang="en-US" dirty="0">
                <a:sym typeface="Wingdings"/>
              </a:rPr>
              <a:t>     </a:t>
            </a:r>
            <a:r>
              <a:rPr lang="en-US" dirty="0"/>
              <a:t>Example: Steelmaker Andrew Carnegie, Henry Ford.</a:t>
            </a:r>
          </a:p>
          <a:p>
            <a:pPr indent="-274320" defTabSz="365760">
              <a:buFont typeface="Calibri" panose="020F0502020204030204" pitchFamily="34" charset="0"/>
              <a:buChar char="→"/>
              <a:defRPr/>
            </a:pPr>
            <a:r>
              <a:rPr lang="en-US" dirty="0"/>
              <a:t> Example: “new” philanthropists—Mark Zuckerberg, Priscilla Chen.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693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409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cs typeface="ＭＳ Ｐゴシック" charset="0"/>
              </a:rPr>
              <a:t>Successful firm </a:t>
            </a:r>
            <a:r>
              <a:rPr lang="en-US" dirty="0">
                <a:cs typeface="ＭＳ Ｐゴシック" charset="0"/>
              </a:rPr>
              <a:t>is one which finds ways to meet each of its critical responsibilities and develops strategies to enable the obligations to help each other. </a:t>
            </a:r>
          </a:p>
          <a:p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01F8D0A9-8E09-BE4C-B0D0-FD43E5149124}" type="slidenum">
              <a:rPr lang="en-US" sz="1200"/>
              <a:pPr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581990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95000"/>
              </a:lnSpc>
              <a:spcBef>
                <a:spcPts val="750"/>
              </a:spcBef>
              <a:spcAft>
                <a:spcPts val="0"/>
              </a:spcAft>
              <a:buClr>
                <a:srgbClr val="BE3A44"/>
              </a:buClr>
              <a:buSzTx/>
              <a:buFont typeface="Wingdings" charset="2"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charset="0"/>
                <a:cs typeface="ＭＳ Ｐゴシック" charset="0"/>
              </a:rPr>
              <a:t>Economic and social goals come together in companies that practice enlightened self-interest.</a:t>
            </a:r>
          </a:p>
          <a:p>
            <a:pPr marL="396875" marR="0" lvl="1" indent="0" algn="l" defTabSz="685800" rtl="0" eaLnBrk="1" fontAlgn="auto" latinLnBrk="0" hangingPunct="1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rgbClr val="44546A"/>
              </a:buClr>
              <a:buSzPct val="90000"/>
              <a:buFont typeface="Wingdings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The company’s self-interest in the long term to provide:</a:t>
            </a:r>
          </a:p>
          <a:p>
            <a:pPr marL="1082675" marR="0" lvl="2" indent="-342900" algn="l" defTabSz="685800" rtl="0" eaLnBrk="1" fontAlgn="auto" latinLnBrk="0" hangingPunct="1">
              <a:lnSpc>
                <a:spcPct val="95000"/>
              </a:lnSpc>
              <a:spcBef>
                <a:spcPts val="375"/>
              </a:spcBef>
              <a:spcAft>
                <a:spcPts val="0"/>
              </a:spcAft>
              <a:buClr>
                <a:srgbClr val="FE4E5A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True value to its customers.</a:t>
            </a:r>
          </a:p>
          <a:p>
            <a:pPr marL="1082675" marR="0" lvl="2" indent="-342900" algn="l" defTabSz="685800" rtl="0" eaLnBrk="1" fontAlgn="auto" latinLnBrk="0" hangingPunct="1">
              <a:lnSpc>
                <a:spcPct val="95000"/>
              </a:lnSpc>
              <a:spcBef>
                <a:spcPts val="375"/>
              </a:spcBef>
              <a:spcAft>
                <a:spcPts val="2000"/>
              </a:spcAft>
              <a:buClr>
                <a:srgbClr val="FE4E5A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Help for its employees to grow and behave responsibility.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  <a:p>
            <a:pPr marL="739775" marR="0" lvl="1" indent="-342900" algn="l" defTabSz="685800" rtl="0" eaLnBrk="1" fontAlgn="auto" latinLnBrk="0" hangingPunct="1">
              <a:lnSpc>
                <a:spcPct val="95000"/>
              </a:lnSpc>
              <a:spcBef>
                <a:spcPts val="375"/>
              </a:spcBef>
              <a:spcAft>
                <a:spcPts val="2000"/>
              </a:spcAft>
              <a:buClr>
                <a:srgbClr val="FE4E5A"/>
              </a:buClr>
              <a:buSzPct val="90000"/>
              <a:buFont typeface="Calibri" panose="020F0502020204030204" pitchFamily="34" charset="0"/>
              <a:buChar char="→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  <a:sym typeface="Wingding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ＭＳ Ｐゴシック" charset="0"/>
                <a:cs typeface="+mn-cs"/>
              </a:rPr>
              <a:t>Example: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MS PGothic" charset="-128"/>
                <a:cs typeface="+mn-cs"/>
              </a:rPr>
              <a:t>Nestlé.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ＭＳ Ｐゴシック" charset="0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77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7F534ED-2904-9C41-A135-9E310AB13C3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Chapter #</a:t>
            </a:r>
            <a:endParaRPr lang="en-US" dirty="0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Chapter Title</a:t>
            </a:r>
          </a:p>
        </p:txBody>
      </p:sp>
    </p:spTree>
    <p:extLst>
      <p:ext uri="{BB962C8B-B14F-4D97-AF65-F5344CB8AC3E}">
        <p14:creationId xmlns:p14="http://schemas.microsoft.com/office/powerpoint/2010/main" val="2562519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472478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-103690"/>
            <a:ext cx="9144000" cy="68367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6534937"/>
            <a:ext cx="9144000" cy="23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accent3"/>
                </a:solidFill>
                <a:latin typeface="Calibri" charset="0"/>
                <a:ea typeface="Calibri" charset="0"/>
                <a:cs typeface="Calibri" charset="0"/>
              </a:rPr>
              <a:t>Copyright © 2020</a:t>
            </a:r>
            <a:r>
              <a:rPr lang="en-US" altLang="en-US" sz="900" b="1" baseline="0" dirty="0">
                <a:solidFill>
                  <a:schemeClr val="accent3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en-US" sz="900" b="1" dirty="0">
                <a:solidFill>
                  <a:schemeClr val="accent3"/>
                </a:solidFill>
                <a:latin typeface="Calibri" charset="0"/>
                <a:ea typeface="Calibri" charset="0"/>
                <a:cs typeface="Calibri" charset="0"/>
              </a:rPr>
              <a:t>McGraw-Hill Education. All rights reserved. No reproduction or distribution without the prior written consent of McGraw-Hill Education.</a:t>
            </a:r>
            <a:endParaRPr lang="en-US" altLang="en-US" sz="900" b="1" i="1" dirty="0">
              <a:solidFill>
                <a:schemeClr val="accent3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71800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2209800" y="838200"/>
            <a:ext cx="47244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Chapter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400175" y="5059363"/>
            <a:ext cx="7696200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Copyright © 2020 McGraw-Hill Education. All rights reserved. No reproduction or distribution without the prior written consent of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88859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-19594" y="457200"/>
            <a:ext cx="9144000" cy="979714"/>
          </a:xfrm>
          <a:prstGeom prst="rect">
            <a:avLst/>
          </a:prstGeom>
        </p:spPr>
        <p:txBody>
          <a:bodyPr/>
          <a:lstStyle>
            <a:lvl1pPr algn="ctr"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00200"/>
            <a:ext cx="7696200" cy="381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 Level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838200" y="11430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38200" y="2362200"/>
            <a:ext cx="7620000" cy="99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838200" y="3962400"/>
            <a:ext cx="76962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38200" y="5334000"/>
            <a:ext cx="7772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6934200" y="5872956"/>
            <a:ext cx="1981200" cy="750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3847981566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623942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52959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39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0175754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33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Chapter #</a:t>
            </a:r>
            <a:endParaRPr lang="en-US" dirty="0"/>
          </a:p>
        </p:txBody>
      </p:sp>
      <p:sp>
        <p:nvSpPr>
          <p:cNvPr id="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895600"/>
            <a:ext cx="9144000" cy="762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Chapter Title</a:t>
            </a:r>
          </a:p>
        </p:txBody>
      </p:sp>
    </p:spTree>
    <p:extLst>
      <p:ext uri="{BB962C8B-B14F-4D97-AF65-F5344CB8AC3E}">
        <p14:creationId xmlns:p14="http://schemas.microsoft.com/office/powerpoint/2010/main" val="2207263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r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890"/>
            <a:ext cx="9144000" cy="683677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71800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2209800" y="838200"/>
            <a:ext cx="4724400" cy="1371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Chapter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400175" y="5059363"/>
            <a:ext cx="7696200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00"/>
            </a:lvl1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Copyright © 2020 McGraw-Hill Education. All rights reserved. No reproduction or distribution without the prior written consent of McGraw-Hill Education.</a:t>
            </a:r>
            <a:endParaRPr lang="en-US" altLang="en-US" sz="900" b="1" i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311390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pical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-19594" y="457200"/>
            <a:ext cx="9144000" cy="979714"/>
          </a:xfrm>
          <a:prstGeom prst="rect">
            <a:avLst/>
          </a:prstGeom>
        </p:spPr>
        <p:txBody>
          <a:bodyPr/>
          <a:lstStyle>
            <a:lvl1pPr algn="ctr">
              <a:defRPr sz="3400" b="1">
                <a:solidFill>
                  <a:srgbClr val="125F9A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00200"/>
            <a:ext cx="7696200" cy="381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0" i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>
              <a:buClr>
                <a:schemeClr val="tx2"/>
              </a:buClr>
              <a:buSzPct val="90000"/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 Level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838200" y="11430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38200" y="2362200"/>
            <a:ext cx="7620000" cy="990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2"/>
          </p:nvPr>
        </p:nvSpPr>
        <p:spPr>
          <a:xfrm>
            <a:off x="838200" y="3962400"/>
            <a:ext cx="7696200" cy="1143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38200" y="5334000"/>
            <a:ext cx="7772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6934200" y="5872956"/>
            <a:ext cx="1981200" cy="750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Edit Master</a:t>
            </a:r>
          </a:p>
        </p:txBody>
      </p:sp>
    </p:spTree>
    <p:extLst>
      <p:ext uri="{BB962C8B-B14F-4D97-AF65-F5344CB8AC3E}">
        <p14:creationId xmlns:p14="http://schemas.microsoft.com/office/powerpoint/2010/main" val="2656339471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57200"/>
            <a:ext cx="9144000" cy="99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85800" y="1752600"/>
            <a:ext cx="3124200" cy="3962400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752600"/>
            <a:ext cx="4343400" cy="4572000"/>
          </a:xfrm>
          <a:prstGeom prst="rect">
            <a:avLst/>
          </a:prstGeom>
        </p:spPr>
        <p:txBody>
          <a:bodyPr/>
          <a:lstStyle>
            <a:lvl1pPr marL="233363" indent="-233363">
              <a:buClr>
                <a:schemeClr val="accent1"/>
              </a:buClr>
              <a:buFont typeface="Wingdings" charset="2"/>
              <a:buChar char="§"/>
              <a:tabLst/>
              <a:defRPr sz="2600" b="1">
                <a:solidFill>
                  <a:schemeClr val="tx2"/>
                </a:solidFill>
              </a:defRPr>
            </a:lvl1pPr>
            <a:lvl2pPr marL="514350" indent="-171450">
              <a:buFont typeface="Wingdings" charset="2"/>
              <a:buChar char="§"/>
              <a:defRPr sz="2000">
                <a:solidFill>
                  <a:schemeClr val="tx2"/>
                </a:solidFill>
              </a:defRPr>
            </a:lvl2pPr>
            <a:lvl3pPr marL="857250" indent="-171450">
              <a:buFont typeface="Wingdings" charset="2"/>
              <a:buChar char="§"/>
              <a:defRPr sz="1800">
                <a:solidFill>
                  <a:schemeClr val="tx2"/>
                </a:solidFill>
              </a:defRPr>
            </a:lvl3pPr>
            <a:lvl4pPr marL="12001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4pPr>
            <a:lvl5pPr marL="1543050" indent="-171450">
              <a:buFont typeface="Wingdings" charset="2"/>
              <a:buChar char="§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Top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723900" y="1066800"/>
            <a:ext cx="76962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633754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chemeClr val="bg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0" y="6534937"/>
            <a:ext cx="9144000" cy="23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US" altLang="en-US" sz="9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Copyright ©2020 McGraw-Hill Education</a:t>
            </a:r>
            <a:endParaRPr lang="en-US" altLang="en-US" sz="900" b="1" i="1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8589040" y="6504801"/>
            <a:ext cx="4427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fld id="{7080754E-1DF5-2149-8FFA-AC3CCAD3626B}" type="slidenum">
              <a:rPr 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39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1" r:id="rId1"/>
    <p:sldLayoutId id="2147484382" r:id="rId2"/>
    <p:sldLayoutId id="2147484383" r:id="rId3"/>
    <p:sldLayoutId id="2147484384" r:id="rId4"/>
    <p:sldLayoutId id="2147484385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chemeClr val="bg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/>
              <a:t>Copyright ©2020 McGraw-Hill Education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8589040" y="6504801"/>
            <a:ext cx="44275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fld id="{7080754E-1DF5-2149-8FFA-AC3CCAD3626B}" type="slidenum">
              <a:rPr 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‹#›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60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7" r:id="rId1"/>
    <p:sldLayoutId id="2147484388" r:id="rId2"/>
    <p:sldLayoutId id="2147484389" r:id="rId3"/>
    <p:sldLayoutId id="2147484390" r:id="rId4"/>
    <p:sldLayoutId id="2147484391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sz="quarter" idx="10"/>
          </p:nvPr>
        </p:nvSpPr>
        <p:spPr>
          <a:xfrm>
            <a:off x="3276600" y="1600200"/>
            <a:ext cx="2819400" cy="914400"/>
          </a:xfrm>
        </p:spPr>
        <p:txBody>
          <a:bodyPr/>
          <a:lstStyle/>
          <a:p>
            <a:r>
              <a:rPr lang="en-US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3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2286000"/>
            <a:ext cx="8839200" cy="13716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  <a:t>Corporate Social Responsibility</a:t>
            </a:r>
            <a:b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</a:b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charset="0"/>
              </a:rPr>
              <a:t>and Citizenship</a:t>
            </a:r>
            <a:endParaRPr lang="en-US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800" y="3773052"/>
            <a:ext cx="3848100" cy="2551548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933450" y="6553200"/>
            <a:ext cx="7696200" cy="304800"/>
          </a:xfrm>
        </p:spPr>
        <p:txBody>
          <a:bodyPr/>
          <a:lstStyle/>
          <a:p>
            <a:pPr algn="ctr"/>
            <a:r>
              <a:rPr lang="en-US" altLang="en-US" b="1" dirty="0">
                <a:solidFill>
                  <a:srgbClr val="285FB1"/>
                </a:solidFill>
                <a:latin typeface="Calibri" charset="0"/>
                <a:ea typeface="Calibri" charset="0"/>
                <a:cs typeface="Calibri" charset="0"/>
              </a:rPr>
              <a:t>Copyright ©2020 McGraw-Hill Education. All rights reserved. Authorized only for instructor use in the classroom. No reproduction or further distribution permitted without the prior written consent of McGraw-Hill Education..</a:t>
            </a:r>
            <a:endParaRPr lang="en-US" altLang="en-US" b="1" i="1" dirty="0">
              <a:solidFill>
                <a:srgbClr val="285FB1"/>
              </a:solidFill>
              <a:latin typeface="Calibri" charset="0"/>
              <a:ea typeface="Calibri" charset="0"/>
              <a:cs typeface="Calibri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9594" y="457200"/>
            <a:ext cx="9144000" cy="506879"/>
          </a:xfrm>
        </p:spPr>
        <p:txBody>
          <a:bodyPr/>
          <a:lstStyle/>
          <a:p>
            <a:r>
              <a:rPr lang="en-US" dirty="0">
                <a:cs typeface="ＭＳ Ｐゴシック" charset="0"/>
              </a:rPr>
              <a:t>The Corporate Social Responsibility Question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903284" y="1371600"/>
            <a:ext cx="5030916" cy="248750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39000" y="1295400"/>
            <a:ext cx="1447800" cy="278279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rial" charset="0"/>
                <a:cs typeface="Arial" charset="0"/>
              </a:rPr>
              <a:t>Figure 3.3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586087"/>
              </p:ext>
            </p:extLst>
          </p:nvPr>
        </p:nvGraphicFramePr>
        <p:xfrm>
          <a:off x="228600" y="1752600"/>
          <a:ext cx="8686800" cy="3926485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chemeClr val="accent3"/>
                  </a:innerShdw>
                </a:effectLst>
                <a:tableStyleId>{5C22544A-7EE6-4342-B048-85BDC9FD1C3A}</a:tableStyleId>
              </a:tblPr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084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 Support for Corporate</a:t>
                      </a:r>
                      <a:r>
                        <a:rPr lang="en-US" sz="2000" baseline="0" dirty="0"/>
                        <a:t> Social Responsibility</a:t>
                      </a:r>
                      <a:endParaRPr lang="en-US" sz="2000" dirty="0"/>
                    </a:p>
                  </a:txBody>
                  <a:tcP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Concerns about Corporate Social</a:t>
                      </a:r>
                    </a:p>
                    <a:p>
                      <a:pPr algn="ctr"/>
                      <a:r>
                        <a:rPr lang="en-US" sz="2000" dirty="0"/>
                        <a:t>Responsibility</a:t>
                      </a:r>
                    </a:p>
                  </a:txBody>
                  <a:tcPr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1212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Balances corporate power with responsibility.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Discourages government regulation.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Promotes long-term profits for business.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Improves stakeholder relationships.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Enhances business reputation.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Lowers economic efficiency and profit.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Imposes unequal costs among competitors.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Imposes hidden costs passed on to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stakeholders.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Requires skills business may lack.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2000" dirty="0"/>
                        <a:t>Places responsibility on business rather than</a:t>
                      </a:r>
                      <a:r>
                        <a:rPr lang="en-US" sz="2000" baseline="0" dirty="0"/>
                        <a:t> </a:t>
                      </a:r>
                      <a:r>
                        <a:rPr lang="en-US" sz="2000" dirty="0"/>
                        <a:t>individuals.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606" y="5034433"/>
            <a:ext cx="1828800" cy="128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882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594" y="512756"/>
            <a:ext cx="9144000" cy="630244"/>
          </a:xfrm>
        </p:spPr>
        <p:txBody>
          <a:bodyPr/>
          <a:lstStyle/>
          <a:p>
            <a:r>
              <a:rPr lang="en-US" dirty="0">
                <a:cs typeface="ＭＳ Ｐゴシック" charset="0"/>
              </a:rPr>
              <a:t>The Role of CSR in Business Strategy</a:t>
            </a:r>
            <a:endParaRPr lang="en-US" dirty="0"/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7315200" y="1143000"/>
            <a:ext cx="1600200" cy="381000"/>
          </a:xfrm>
          <a:prstGeom prst="rect">
            <a:avLst/>
          </a:prstGeom>
        </p:spPr>
        <p:txBody>
          <a:bodyPr/>
          <a:lstStyle>
            <a:lvl1pPr marL="233363" indent="-2333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charset="2"/>
              <a:buChar char="§"/>
              <a:tabLst/>
              <a:defRPr sz="2600" b="0" i="0" kern="120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SzPct val="90000"/>
              <a:buFont typeface="Wingdings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Wingdings" charset="2"/>
              <a:buNone/>
            </a:pPr>
            <a:r>
              <a:rPr lang="en-US" sz="2000" dirty="0">
                <a:solidFill>
                  <a:schemeClr val="tx1"/>
                </a:solidFill>
                <a:latin typeface="Arial" charset="0"/>
                <a:cs typeface="Arial" charset="0"/>
              </a:rPr>
              <a:t>Figure 3.4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22642" y="1295400"/>
            <a:ext cx="7772400" cy="1752600"/>
          </a:xfrm>
        </p:spPr>
        <p:txBody>
          <a:bodyPr/>
          <a:lstStyle/>
          <a:p>
            <a:pPr marL="0" indent="0">
              <a:lnSpc>
                <a:spcPct val="95000"/>
              </a:lnSpc>
              <a:buClr>
                <a:srgbClr val="BE3A44"/>
              </a:buClr>
              <a:buNone/>
              <a:defRPr/>
            </a:pPr>
            <a:r>
              <a:rPr lang="en-US" dirty="0"/>
              <a:t>Senior executives were asked: </a:t>
            </a:r>
          </a:p>
          <a:p>
            <a:pPr marL="280987" lvl="1" indent="0">
              <a:lnSpc>
                <a:spcPct val="95000"/>
              </a:lnSpc>
              <a:buClr>
                <a:srgbClr val="BE3A44"/>
              </a:buClr>
              <a:buNone/>
              <a:defRPr/>
            </a:pPr>
            <a:r>
              <a:rPr lang="en-US" sz="2400" i="1" dirty="0"/>
              <a:t>Is CSR becoming an increasingly important part of your business strategy?</a:t>
            </a:r>
            <a:r>
              <a:rPr lang="en-US" sz="2400" dirty="0"/>
              <a:t> </a:t>
            </a:r>
          </a:p>
          <a:p>
            <a:pPr marL="0" indent="0">
              <a:lnSpc>
                <a:spcPct val="95000"/>
              </a:lnSpc>
              <a:buClr>
                <a:srgbClr val="BE3A44"/>
              </a:buClr>
              <a:buNone/>
              <a:defRPr/>
            </a:pPr>
            <a:r>
              <a:rPr lang="en-US" dirty="0"/>
              <a:t>Their responses were:</a:t>
            </a:r>
            <a:endParaRPr lang="en-US" dirty="0">
              <a:ea typeface="ＭＳ Ｐゴシック" charset="0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3"/>
          </p:nvPr>
        </p:nvSpPr>
        <p:spPr>
          <a:xfrm>
            <a:off x="1905000" y="3048000"/>
            <a:ext cx="5030916" cy="248750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pic>
        <p:nvPicPr>
          <p:cNvPr id="7" name="Picture 6" descr="This double horizontal bar graph depicts the responses to the question: is CSR becoming an increasingly important part of your business strategy?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16" y="3370461"/>
            <a:ext cx="6078967" cy="280422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53200" y="6248400"/>
            <a:ext cx="2438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1883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594" y="457200"/>
            <a:ext cx="9144000" cy="598714"/>
          </a:xfrm>
        </p:spPr>
        <p:txBody>
          <a:bodyPr/>
          <a:lstStyle/>
          <a:p>
            <a:r>
              <a:rPr lang="en-US" dirty="0"/>
              <a:t>Consider: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62000" y="1600200"/>
            <a:ext cx="7772400" cy="3886200"/>
          </a:xfrm>
        </p:spPr>
        <p:txBody>
          <a:bodyPr/>
          <a:lstStyle/>
          <a:p>
            <a:pPr marL="0" indent="0">
              <a:buClr>
                <a:srgbClr val="BE3A44"/>
              </a:buClr>
              <a:buNone/>
            </a:pPr>
            <a:r>
              <a:rPr lang="en-US" b="1" dirty="0"/>
              <a:t>Business Reputation</a:t>
            </a:r>
          </a:p>
          <a:p>
            <a:pPr marL="0" indent="0">
              <a:buClr>
                <a:srgbClr val="BE3A44"/>
              </a:buClr>
              <a:buNone/>
            </a:pPr>
            <a:endParaRPr lang="en-US" b="1" dirty="0"/>
          </a:p>
          <a:p>
            <a:pPr marL="0" indent="0">
              <a:buClr>
                <a:srgbClr val="BE3A44"/>
              </a:buClr>
              <a:buNone/>
            </a:pPr>
            <a:r>
              <a:rPr lang="en-US" b="1" dirty="0"/>
              <a:t>Social Entrepreneurship</a:t>
            </a:r>
          </a:p>
          <a:p>
            <a:pPr marL="0" indent="0">
              <a:buClr>
                <a:srgbClr val="BE3A44"/>
              </a:buClr>
              <a:buNone/>
            </a:pPr>
            <a:endParaRPr lang="en-US" b="1" dirty="0"/>
          </a:p>
          <a:p>
            <a:pPr marL="0" indent="0">
              <a:buClr>
                <a:srgbClr val="BE3A44"/>
              </a:buClr>
              <a:buNone/>
            </a:pPr>
            <a:r>
              <a:rPr lang="en-US" b="1" dirty="0"/>
              <a:t>B Corporations</a:t>
            </a:r>
          </a:p>
          <a:p>
            <a:pPr marL="0" indent="0">
              <a:buClr>
                <a:srgbClr val="BE3A44"/>
              </a:buClr>
              <a:buNone/>
            </a:pPr>
            <a:endParaRPr lang="en-US" b="1" dirty="0"/>
          </a:p>
          <a:p>
            <a:pPr marL="0" indent="0">
              <a:buClr>
                <a:srgbClr val="BE3A44"/>
              </a:buClr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427" y="4876800"/>
            <a:ext cx="2095500" cy="156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41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9594" y="381000"/>
            <a:ext cx="9144000" cy="685800"/>
          </a:xfrm>
        </p:spPr>
        <p:txBody>
          <a:bodyPr/>
          <a:lstStyle/>
          <a:p>
            <a:r>
              <a:rPr lang="en-US" dirty="0">
                <a:cs typeface="ＭＳ Ｐゴシック" charset="0"/>
              </a:rPr>
              <a:t>Stages of Corporate Citizenship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629400" y="1219200"/>
            <a:ext cx="2057400" cy="3810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rial" charset="0"/>
                <a:cs typeface="Arial" charset="0"/>
              </a:rPr>
              <a:t>From Figure 3.5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1981200" y="1524000"/>
            <a:ext cx="5030916" cy="248750"/>
          </a:xfrm>
        </p:spPr>
        <p:txBody>
          <a:bodyPr/>
          <a:lstStyle/>
          <a:p>
            <a:pPr marL="0" indent="0" algn="ctr">
              <a:buNone/>
            </a:pPr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176372"/>
              </p:ext>
            </p:extLst>
          </p:nvPr>
        </p:nvGraphicFramePr>
        <p:xfrm>
          <a:off x="0" y="1828800"/>
          <a:ext cx="9144000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64540"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Stages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Citizenship</a:t>
                      </a:r>
                    </a:p>
                    <a:p>
                      <a:r>
                        <a:rPr lang="en-US" dirty="0"/>
                        <a:t>Content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Strategic</a:t>
                      </a:r>
                    </a:p>
                    <a:p>
                      <a:r>
                        <a:rPr lang="en-US" dirty="0"/>
                        <a:t>Intent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Leadership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Structure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Issues </a:t>
                      </a:r>
                    </a:p>
                    <a:p>
                      <a:r>
                        <a:rPr lang="en-US" dirty="0"/>
                        <a:t>Management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Stakeholder</a:t>
                      </a:r>
                    </a:p>
                    <a:p>
                      <a:r>
                        <a:rPr lang="en-US" dirty="0"/>
                        <a:t>Relationships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Transparency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5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Stage</a:t>
                      </a:r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 5:</a:t>
                      </a:r>
                    </a:p>
                    <a:p>
                      <a:r>
                        <a:rPr lang="en-US" b="1" baseline="0" dirty="0">
                          <a:solidFill>
                            <a:schemeClr val="bg1"/>
                          </a:solidFill>
                        </a:rPr>
                        <a:t>Transforming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40B4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Change the game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Market creation or social change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Visionary, ahead of the pack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Mainstream; business driven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Defining 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Multi-organization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Full disclosure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5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Stage 4: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Integrated </a:t>
                      </a:r>
                    </a:p>
                  </a:txBody>
                  <a:tcPr>
                    <a:solidFill>
                      <a:srgbClr val="40B4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Sustainability or triple bottom line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Value proposition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Champion, in front of it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Organizational alignment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Proactive, systems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Partnership alliance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Assurance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5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Stage 3: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Innovative</a:t>
                      </a:r>
                    </a:p>
                  </a:txBody>
                  <a:tcPr>
                    <a:solidFill>
                      <a:srgbClr val="40B4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Stakeholder management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Business case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Steward, on top of it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Cross-functional coordination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Responsive, programs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Mutual influence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Public reporting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5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Stage 2: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Engaged</a:t>
                      </a:r>
                    </a:p>
                  </a:txBody>
                  <a:tcPr>
                    <a:solidFill>
                      <a:srgbClr val="40B4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Philanthropy, environmental protection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License to operate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Supporter in the loop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Functional ownership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Reactive, policies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Interactive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Public relations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454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Stage 1:</a:t>
                      </a:r>
                    </a:p>
                    <a:p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Elementary</a:t>
                      </a:r>
                    </a:p>
                  </a:txBody>
                  <a:tcPr>
                    <a:solidFill>
                      <a:srgbClr val="40B4E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Jobs, profits, and taxes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Legal compliance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Lip service,</a:t>
                      </a:r>
                      <a:r>
                        <a:rPr lang="en-US" sz="1300" b="1" baseline="0" dirty="0">
                          <a:latin typeface="Arial Narrow" panose="020B0606020202030204" pitchFamily="34" charset="0"/>
                        </a:rPr>
                        <a:t> out of touch</a:t>
                      </a:r>
                      <a:endParaRPr lang="en-US" sz="13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Marginal, staff-driven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Defensive 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Unilateral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b="1" dirty="0">
                          <a:latin typeface="Arial Narrow" panose="020B0606020202030204" pitchFamily="34" charset="0"/>
                        </a:rPr>
                        <a:t>Flank protection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-19594" y="620486"/>
            <a:ext cx="9144000" cy="522514"/>
          </a:xfrm>
        </p:spPr>
        <p:txBody>
          <a:bodyPr/>
          <a:lstStyle/>
          <a:p>
            <a:r>
              <a:rPr lang="en-US" dirty="0"/>
              <a:t>Social Audit Standards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2000" y="1600200"/>
            <a:ext cx="7696200" cy="381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Three different ways: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838200" y="2057400"/>
            <a:ext cx="7467599" cy="993786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0" indent="0">
              <a:spcBef>
                <a:spcPts val="1000"/>
              </a:spcBef>
              <a:buNone/>
            </a:pPr>
            <a:r>
              <a:rPr lang="en-US" b="1" dirty="0">
                <a:solidFill>
                  <a:schemeClr val="accent1"/>
                </a:solidFill>
              </a:rPr>
              <a:t>1.</a:t>
            </a:r>
            <a:r>
              <a:rPr lang="en-US" b="1" dirty="0">
                <a:solidFill>
                  <a:schemeClr val="tx2"/>
                </a:solidFill>
              </a:rPr>
              <a:t> Companies can develop standards designed to set expectations of performance for themselves or their suppliers or partners. </a:t>
            </a:r>
            <a:r>
              <a:rPr lang="en-US" b="1" i="1" dirty="0">
                <a:solidFill>
                  <a:schemeClr val="tx2"/>
                </a:solidFill>
              </a:rPr>
              <a:t>Example</a:t>
            </a:r>
            <a:r>
              <a:rPr lang="en-US" b="1" dirty="0">
                <a:solidFill>
                  <a:schemeClr val="tx2"/>
                </a:solidFill>
              </a:rPr>
              <a:t>: Apple.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838200" y="3276600"/>
            <a:ext cx="7467599" cy="990600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>
                <a:solidFill>
                  <a:schemeClr val="accent1"/>
                </a:solidFill>
              </a:rPr>
              <a:t>2.</a:t>
            </a:r>
            <a:r>
              <a:rPr lang="en-US" b="1" dirty="0">
                <a:solidFill>
                  <a:schemeClr val="tx2"/>
                </a:solidFill>
              </a:rPr>
              <a:t> Companies within an industry can agree on a common industry-wide standard.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b="1" i="1" dirty="0">
                <a:solidFill>
                  <a:schemeClr val="tx2"/>
                </a:solidFill>
              </a:rPr>
              <a:t>Example</a:t>
            </a:r>
            <a:r>
              <a:rPr lang="en-US" b="1" dirty="0">
                <a:solidFill>
                  <a:schemeClr val="tx2"/>
                </a:solidFill>
              </a:rPr>
              <a:t>: Responsible Business Alliance (RBA).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838200" y="4512305"/>
            <a:ext cx="7467599" cy="1659895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en-US" b="1" dirty="0">
                <a:solidFill>
                  <a:schemeClr val="accent1"/>
                </a:solidFill>
              </a:rPr>
              <a:t>3.</a:t>
            </a:r>
            <a:r>
              <a:rPr lang="en-US" b="1" dirty="0">
                <a:solidFill>
                  <a:schemeClr val="tx2"/>
                </a:solidFill>
              </a:rPr>
              <a:t> Can be developed by global nongovernmental organizations or standard-setting organizations.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b="1" i="1" dirty="0">
                <a:solidFill>
                  <a:schemeClr val="tx2"/>
                </a:solidFill>
              </a:rPr>
              <a:t>Example</a:t>
            </a:r>
            <a:r>
              <a:rPr lang="en-US" b="1" dirty="0">
                <a:solidFill>
                  <a:schemeClr val="tx2"/>
                </a:solidFill>
              </a:rPr>
              <a:t>: International </a:t>
            </a:r>
            <a:r>
              <a:rPr lang="en-US" b="1" dirty="0" err="1">
                <a:solidFill>
                  <a:schemeClr val="tx2"/>
                </a:solidFill>
              </a:rPr>
              <a:t>Organisation</a:t>
            </a:r>
            <a:r>
              <a:rPr lang="en-US" b="1" dirty="0">
                <a:solidFill>
                  <a:schemeClr val="tx2"/>
                </a:solidFill>
              </a:rPr>
              <a:t> for Standards, Social Accountability 8000, </a:t>
            </a:r>
            <a:r>
              <a:rPr lang="en-US" b="1" dirty="0" err="1">
                <a:solidFill>
                  <a:schemeClr val="tx2"/>
                </a:solidFill>
              </a:rPr>
              <a:t>AccountAbility</a:t>
            </a:r>
            <a:r>
              <a:rPr lang="en-US" b="1" dirty="0">
                <a:solidFill>
                  <a:schemeClr val="tx2"/>
                </a:solidFill>
              </a:rPr>
              <a:t> (AA), United Nations Global Compact, The Global Reporting Initiative and others.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00" y="152400"/>
            <a:ext cx="1409700" cy="140171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979714"/>
          </a:xfrm>
        </p:spPr>
        <p:txBody>
          <a:bodyPr/>
          <a:lstStyle/>
          <a:p>
            <a:r>
              <a:rPr lang="en-US" dirty="0">
                <a:cs typeface="ＭＳ Ｐゴシック" charset="0"/>
              </a:rPr>
              <a:t>Social Reporting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914400" y="1524000"/>
            <a:ext cx="7848600" cy="4648200"/>
          </a:xfrm>
          <a:noFill/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ＭＳ Ｐゴシック" charset="0"/>
              </a:rPr>
              <a:t>When a company decides to publicize information collected in a social audit.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b="1" dirty="0">
              <a:cs typeface="ＭＳ Ｐゴシック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b="1" dirty="0">
                <a:cs typeface="ＭＳ Ｐゴシック" charset="0"/>
              </a:rPr>
              <a:t>Transparency: </a:t>
            </a:r>
            <a:r>
              <a:rPr lang="en-US" dirty="0">
                <a:cs typeface="ＭＳ Ｐゴシック" charset="0"/>
              </a:rPr>
              <a:t>When companies clearly and openly report their performance—financial, social, and environmental.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dirty="0"/>
              <a:t>An emerging trend in corporate reporting is the integration of legally required financial information with social and environmental information into a single </a:t>
            </a:r>
            <a:r>
              <a:rPr lang="en-US" b="1" dirty="0"/>
              <a:t>integrated report.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Power and Responsibility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461409" y="2466496"/>
            <a:ext cx="4876800" cy="685800"/>
          </a:xfrm>
        </p:spPr>
        <p:txBody>
          <a:bodyPr/>
          <a:lstStyle/>
          <a:p>
            <a:pPr marL="0" indent="0">
              <a:buClr>
                <a:srgbClr val="BE3A44"/>
              </a:buClr>
              <a:buNone/>
              <a:defRPr/>
            </a:pPr>
            <a:r>
              <a:rPr lang="en-US" b="1" dirty="0">
                <a:cs typeface="ＭＳ Ｐゴシック" charset="0"/>
              </a:rPr>
              <a:t>What is Corporate Power?</a:t>
            </a:r>
            <a:endParaRPr lang="en-US" i="1" dirty="0">
              <a:cs typeface="ＭＳ Ｐゴシック" charset="0"/>
            </a:endParaRP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533400" y="3824344"/>
            <a:ext cx="2743200" cy="2362200"/>
          </a:xfrm>
          <a:prstGeom prst="rect">
            <a:avLst/>
          </a:prstGeom>
        </p:spPr>
        <p:txBody>
          <a:bodyPr/>
          <a:lstStyle>
            <a:lvl1pPr marL="233363" indent="-2333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charset="2"/>
              <a:buChar char="§"/>
              <a:tabLst/>
              <a:defRPr sz="2600" b="0" i="0" kern="120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SzPct val="90000"/>
              <a:buFont typeface="Wingdings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rgbClr val="BE3A44"/>
              </a:buClr>
              <a:buFont typeface="Wingdings" charset="2"/>
              <a:buNone/>
              <a:defRPr/>
            </a:pPr>
            <a:endParaRPr lang="en-US" i="1" dirty="0">
              <a:cs typeface="ＭＳ Ｐゴシック" charset="0"/>
            </a:endParaRPr>
          </a:p>
        </p:txBody>
      </p:sp>
      <p:sp>
        <p:nvSpPr>
          <p:cNvPr id="8" name="Text Placeholder 4"/>
          <p:cNvSpPr txBox="1">
            <a:spLocks/>
          </p:cNvSpPr>
          <p:nvPr/>
        </p:nvSpPr>
        <p:spPr>
          <a:xfrm>
            <a:off x="988209" y="3901776"/>
            <a:ext cx="2946400" cy="2057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/>
          <a:lstStyle>
            <a:lvl1pPr marL="233363" indent="-2333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charset="2"/>
              <a:buChar char="§"/>
              <a:tabLst/>
              <a:defRPr sz="2600" b="0" i="0" kern="120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SzPct val="90000"/>
              <a:buFont typeface="Wingdings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Clr>
                <a:srgbClr val="BE3A44"/>
              </a:buClr>
              <a:buFont typeface="Wingdings" charset="2"/>
              <a:buNone/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More resources.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Lower cost production.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New products.</a:t>
            </a:r>
          </a:p>
          <a:p>
            <a:pPr fontAlgn="auto">
              <a:spcBef>
                <a:spcPts val="600"/>
              </a:spcBef>
              <a:spcAft>
                <a:spcPts val="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Technologies.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5003800" y="3910740"/>
            <a:ext cx="2920402" cy="2048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233363" indent="-233363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Font typeface="Wingdings" charset="2"/>
              <a:buChar char="§"/>
              <a:tabLst/>
              <a:defRPr sz="2600" b="0" i="0" kern="120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tx2"/>
              </a:buClr>
              <a:buSzPct val="90000"/>
              <a:buFont typeface="Wingdings" charset="2"/>
              <a:buChar char="§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charset="2"/>
              <a:buChar char="§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600"/>
              </a:spcAft>
              <a:buClr>
                <a:srgbClr val="BE3A44"/>
              </a:buClr>
              <a:buFont typeface="Wingdings" charset="2"/>
              <a:buNone/>
              <a:defRPr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Disproportionate 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political system.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Dominant public course.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Divide markets.</a:t>
            </a:r>
          </a:p>
          <a:p>
            <a:pPr fontAlgn="auto">
              <a:spcBef>
                <a:spcPts val="0"/>
              </a:spcBef>
              <a:spcAft>
                <a:spcPts val="600"/>
              </a:spcAft>
              <a:buClr>
                <a:srgbClr val="BE3A44"/>
              </a:buClr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Squash competition.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327" y="3901776"/>
            <a:ext cx="676275" cy="695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859" y="3924300"/>
            <a:ext cx="66675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45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979714"/>
          </a:xfrm>
        </p:spPr>
        <p:txBody>
          <a:bodyPr/>
          <a:lstStyle/>
          <a:p>
            <a:r>
              <a:rPr lang="en-US" sz="2800" dirty="0"/>
              <a:t>Comparison of Annual Sales Revenue and the GDP for Select Multinational Enterprises and Nations in $ Billions</a:t>
            </a:r>
            <a:endParaRPr lang="en-US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1903284" y="1295400"/>
            <a:ext cx="5030916" cy="248750"/>
          </a:xfrm>
        </p:spPr>
        <p:txBody>
          <a:bodyPr/>
          <a:lstStyle/>
          <a:p>
            <a:pPr algn="ctr"/>
            <a:r>
              <a:rPr lang="en-GB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Copyright © McGraw-Hill Education. Permission required for reproduction or display.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086600" y="1143000"/>
            <a:ext cx="2057400" cy="6858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  <a:latin typeface="Arial" charset="0"/>
                <a:cs typeface="Arial" charset="0"/>
              </a:rPr>
              <a:t>Figure 3.1</a:t>
            </a:r>
          </a:p>
        </p:txBody>
      </p:sp>
      <p:pic>
        <p:nvPicPr>
          <p:cNvPr id="3" name="Picture 2" descr="This double bar graph compares the annual sales revenue of several large firms against the gross domestic product (GDP) of similarly valued nations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534400" cy="47529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53200" y="6248400"/>
            <a:ext cx="2438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97988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468086"/>
            <a:ext cx="9144000" cy="979714"/>
          </a:xfrm>
        </p:spPr>
        <p:txBody>
          <a:bodyPr/>
          <a:lstStyle/>
          <a:p>
            <a:r>
              <a:rPr lang="en-US" dirty="0"/>
              <a:t>Corporate Power and Responsibility</a:t>
            </a:r>
            <a:r>
              <a:rPr lang="en-US" sz="800" dirty="0"/>
              <a:t>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8200" y="2362200"/>
            <a:ext cx="4767263" cy="2362200"/>
          </a:xfrm>
        </p:spPr>
        <p:txBody>
          <a:bodyPr/>
          <a:lstStyle/>
          <a:p>
            <a:pPr marL="0" indent="0">
              <a:buClr>
                <a:srgbClr val="BE3A44"/>
              </a:buClr>
              <a:buNone/>
              <a:defRPr/>
            </a:pPr>
            <a:r>
              <a:rPr lang="en-US" b="1" dirty="0">
                <a:cs typeface="ＭＳ Ｐゴシック" charset="0"/>
              </a:rPr>
              <a:t>Iron law of responsibility </a:t>
            </a:r>
            <a:r>
              <a:rPr lang="en-US" dirty="0">
                <a:cs typeface="ＭＳ Ｐゴシック" charset="0"/>
              </a:rPr>
              <a:t>says in the long run, those who do not use power in ways that society considers responsible will tend to lose it.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0" y="2286000"/>
            <a:ext cx="2438400" cy="3200400"/>
          </a:xfrm>
          <a:prstGeom prst="rect">
            <a:avLst/>
          </a:prstGeom>
          <a:ln w="28575" cmpd="sng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629" y="152400"/>
            <a:ext cx="8403771" cy="943006"/>
          </a:xfrm>
        </p:spPr>
        <p:txBody>
          <a:bodyPr/>
          <a:lstStyle/>
          <a:p>
            <a:r>
              <a:rPr lang="en-US" dirty="0"/>
              <a:t>Consider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2000" y="1600200"/>
            <a:ext cx="4724400" cy="457200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r>
              <a:rPr lang="en-US" dirty="0"/>
              <a:t>The Meaning of </a:t>
            </a:r>
            <a:br>
              <a:rPr lang="en-US" dirty="0"/>
            </a:br>
            <a:r>
              <a:rPr lang="en-US" dirty="0"/>
              <a:t>Corporate Social Responsibility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endParaRPr lang="en-US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Clr>
                <a:srgbClr val="BE3A44"/>
              </a:buClr>
              <a:buNone/>
              <a:defRPr/>
            </a:pPr>
            <a:r>
              <a:rPr lang="en-US" dirty="0"/>
              <a:t>Corporate Citizenship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344" y="2219325"/>
            <a:ext cx="3600403" cy="2371756"/>
          </a:xfrm>
          <a:prstGeom prst="rect">
            <a:avLst/>
          </a:prstGeom>
          <a:ln w="28575" cmpd="sng">
            <a:noFill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620486"/>
            <a:ext cx="9144000" cy="979714"/>
          </a:xfrm>
        </p:spPr>
        <p:txBody>
          <a:bodyPr/>
          <a:lstStyle/>
          <a:p>
            <a:r>
              <a:rPr lang="en-US" dirty="0"/>
              <a:t>Phases of Corporate Social Responsibility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8200" y="1600200"/>
            <a:ext cx="7696200" cy="1447800"/>
          </a:xfrm>
        </p:spPr>
        <p:txBody>
          <a:bodyPr/>
          <a:lstStyle/>
          <a:p>
            <a:pPr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en-US" dirty="0"/>
              <a:t>Frederick provides expanded framework for understanding the evolution of the CSR concept. </a:t>
            </a:r>
          </a:p>
          <a:p>
            <a:pPr>
              <a:spcAft>
                <a:spcPct val="50000"/>
              </a:spcAft>
              <a:buFont typeface="Arial" panose="020B0604020202020204" pitchFamily="34" charset="0"/>
              <a:buChar char="•"/>
            </a:pPr>
            <a:r>
              <a:rPr lang="en-US" dirty="0"/>
              <a:t>Divided into 4 phases: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99314978"/>
              </p:ext>
            </p:extLst>
          </p:nvPr>
        </p:nvGraphicFramePr>
        <p:xfrm>
          <a:off x="942063" y="2387600"/>
          <a:ext cx="7592337" cy="4165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1052968" y="3908992"/>
            <a:ext cx="1614032" cy="1120208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Corporate Social stewardship 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>(1950s-1960s</a:t>
            </a:r>
            <a:r>
              <a:rPr lang="en-US" sz="18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2971800" y="3886200"/>
            <a:ext cx="1638300" cy="1219200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+mj-lt"/>
              </a:rPr>
              <a:t>Corporate social responsiveness </a:t>
            </a:r>
            <a:r>
              <a:rPr lang="en-US" sz="1800" dirty="0">
                <a:solidFill>
                  <a:schemeClr val="bg1"/>
                </a:solidFill>
                <a:latin typeface="+mj-lt"/>
              </a:rPr>
              <a:t>(1960s–1970s)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00600" y="3962400"/>
            <a:ext cx="1695994" cy="1077686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1800" b="1" dirty="0">
                <a:solidFill>
                  <a:schemeClr val="bg1"/>
                </a:solidFill>
              </a:rPr>
              <a:t>Corporate/</a:t>
            </a:r>
          </a:p>
          <a:p>
            <a:pPr marL="0" lvl="0" indent="0" algn="ctr">
              <a:buNone/>
            </a:pPr>
            <a:r>
              <a:rPr lang="en-US" sz="1800" b="1" dirty="0">
                <a:solidFill>
                  <a:schemeClr val="bg1"/>
                </a:solidFill>
              </a:rPr>
              <a:t>business ethics </a:t>
            </a:r>
            <a:r>
              <a:rPr lang="en-US" sz="1800" dirty="0">
                <a:solidFill>
                  <a:schemeClr val="bg1"/>
                </a:solidFill>
              </a:rPr>
              <a:t>(1980s – 1990s)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6781800" y="3810000"/>
            <a:ext cx="1676400" cy="1133928"/>
          </a:xfrm>
        </p:spPr>
        <p:txBody>
          <a:bodyPr/>
          <a:lstStyle/>
          <a:p>
            <a:pPr lvl="0" algn="ctr"/>
            <a:r>
              <a:rPr lang="en-US" sz="1800" b="1" dirty="0">
                <a:solidFill>
                  <a:schemeClr val="bg1"/>
                </a:solidFill>
              </a:rPr>
              <a:t>Corporate/</a:t>
            </a:r>
          </a:p>
          <a:p>
            <a:pPr lvl="0" algn="ctr"/>
            <a:r>
              <a:rPr lang="en-US" sz="1800" b="1" dirty="0">
                <a:solidFill>
                  <a:schemeClr val="bg1"/>
                </a:solidFill>
              </a:rPr>
              <a:t>global citizenship </a:t>
            </a:r>
            <a:r>
              <a:rPr lang="en-US" sz="1800" dirty="0">
                <a:solidFill>
                  <a:schemeClr val="bg1"/>
                </a:solidFill>
              </a:rPr>
              <a:t>(1990s – 2000s)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533400"/>
          </a:xfrm>
        </p:spPr>
        <p:txBody>
          <a:bodyPr/>
          <a:lstStyle/>
          <a:p>
            <a:r>
              <a:rPr lang="en-US" dirty="0"/>
              <a:t>Evolving Phases of Corporate Social Responsibility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543800" y="1132114"/>
            <a:ext cx="1676400" cy="3048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>
                <a:latin typeface="Arial" charset="0"/>
                <a:cs typeface="Arial" charset="0"/>
              </a:rPr>
              <a:t>Figure 3.2</a:t>
            </a:r>
          </a:p>
        </p:txBody>
      </p:sp>
      <p:pic>
        <p:nvPicPr>
          <p:cNvPr id="5" name="Picture 4" descr="This chart details the phases of corporate social responsibility as they have evolved over time.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558" y="1127002"/>
            <a:ext cx="9269758" cy="51213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53200" y="6248400"/>
            <a:ext cx="2438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" action="ppaction://noaction"/>
              </a:rPr>
              <a:t>Access the text alternative for these images.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770685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ＭＳ Ｐゴシック" charset="0"/>
              </a:rPr>
              <a:t>Balancing Multiple Responsibilities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" y="1436914"/>
            <a:ext cx="6172200" cy="4887686"/>
          </a:xfrm>
        </p:spPr>
        <p:txBody>
          <a:bodyPr/>
          <a:lstStyle/>
          <a:p>
            <a:pPr marL="0" indent="0">
              <a:spcAft>
                <a:spcPts val="2000"/>
              </a:spcAft>
              <a:buClr>
                <a:srgbClr val="BE3A44"/>
              </a:buClr>
              <a:buNone/>
            </a:pPr>
            <a:r>
              <a:rPr lang="en-US" dirty="0">
                <a:cs typeface="ＭＳ Ｐゴシック" charset="0"/>
              </a:rPr>
              <a:t>Multiple responsibilities of business include:</a:t>
            </a:r>
            <a:endParaRPr lang="en-US" sz="1800" dirty="0">
              <a:cs typeface="ＭＳ Ｐゴシック" charset="0"/>
            </a:endParaRPr>
          </a:p>
          <a:p>
            <a:pPr marL="739775" lvl="1" indent="-342900">
              <a:spcBef>
                <a:spcPts val="18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Economic responsibilities.</a:t>
            </a:r>
          </a:p>
          <a:p>
            <a:pPr marL="739775" lvl="1" indent="-3429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Social responsibilities.</a:t>
            </a:r>
          </a:p>
          <a:p>
            <a:pPr marL="739775" lvl="1" indent="-342900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ea typeface="ＭＳ Ｐゴシック" charset="0"/>
                <a:cs typeface="ＭＳ Ｐゴシック" charset="0"/>
              </a:rPr>
              <a:t>Legal responsibilities.</a:t>
            </a:r>
          </a:p>
          <a:p>
            <a:pPr marL="0" indent="0">
              <a:spcBef>
                <a:spcPts val="2400"/>
              </a:spcBef>
              <a:spcAft>
                <a:spcPts val="3000"/>
              </a:spcAft>
              <a:buClr>
                <a:srgbClr val="BE3A44"/>
              </a:buClr>
              <a:buNone/>
            </a:pPr>
            <a:endParaRPr lang="en-US" dirty="0">
              <a:cs typeface="ＭＳ Ｐゴシック" charset="0"/>
            </a:endParaRPr>
          </a:p>
          <a:p>
            <a:pPr marL="0" indent="0">
              <a:spcBef>
                <a:spcPts val="2400"/>
              </a:spcBef>
              <a:spcAft>
                <a:spcPts val="3000"/>
              </a:spcAft>
              <a:buClr>
                <a:srgbClr val="BE3A44"/>
              </a:buClr>
              <a:buNone/>
            </a:pPr>
            <a:r>
              <a:rPr lang="en-US" dirty="0">
                <a:cs typeface="ＭＳ Ｐゴシック" charset="0"/>
              </a:rPr>
              <a:t>Challenge is to balance all three.</a:t>
            </a:r>
            <a:endParaRPr lang="en-US" sz="1800" dirty="0">
              <a:cs typeface="ＭＳ Ｐゴシック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9859546"/>
              </p:ext>
            </p:extLst>
          </p:nvPr>
        </p:nvGraphicFramePr>
        <p:xfrm>
          <a:off x="4724400" y="1066800"/>
          <a:ext cx="4800600" cy="337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angle 7"/>
          <p:cNvSpPr/>
          <p:nvPr/>
        </p:nvSpPr>
        <p:spPr>
          <a:xfrm>
            <a:off x="5162550" y="1905000"/>
            <a:ext cx="3962400" cy="2590800"/>
          </a:xfrm>
          <a:prstGeom prst="rect">
            <a:avLst/>
          </a:prstGeom>
          <a:noFill/>
          <a:ln w="28575">
            <a:solidFill>
              <a:srgbClr val="40B4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1"/>
          </p:nvPr>
        </p:nvSpPr>
        <p:spPr>
          <a:xfrm rot="21282412">
            <a:off x="5208766" y="3105205"/>
            <a:ext cx="20955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>
                <a:solidFill>
                  <a:schemeClr val="bg1"/>
                </a:solidFill>
              </a:rPr>
              <a:t>Social responsibilities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400800" y="2400190"/>
            <a:ext cx="1692632" cy="647810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/>
              <a:t>Economic responsibilities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7353300" y="3052314"/>
            <a:ext cx="1638300" cy="757686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dirty="0"/>
              <a:t>Legal Responsibilities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9594" y="512756"/>
            <a:ext cx="9144000" cy="630244"/>
          </a:xfrm>
        </p:spPr>
        <p:txBody>
          <a:bodyPr/>
          <a:lstStyle/>
          <a:p>
            <a:r>
              <a:rPr lang="en-US" dirty="0">
                <a:cs typeface="ＭＳ Ｐゴシック" charset="0"/>
              </a:rPr>
              <a:t>Enlightened Self-Interest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62000" y="2743199"/>
            <a:ext cx="4572000" cy="2165131"/>
          </a:xfrm>
        </p:spPr>
        <p:txBody>
          <a:bodyPr/>
          <a:lstStyle/>
          <a:p>
            <a:pPr marL="0" indent="0">
              <a:lnSpc>
                <a:spcPct val="95000"/>
              </a:lnSpc>
              <a:buClr>
                <a:srgbClr val="BE3A44"/>
              </a:buClr>
              <a:buNone/>
              <a:defRPr/>
            </a:pPr>
            <a:r>
              <a:rPr lang="en-US" dirty="0">
                <a:cs typeface="ＭＳ Ｐゴシック" charset="0"/>
              </a:rPr>
              <a:t>Economic and social goals come together in companies that practice enlightened self-interest.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579" y="2743199"/>
            <a:ext cx="3251200" cy="2165131"/>
          </a:xfrm>
          <a:prstGeom prst="rect">
            <a:avLst/>
          </a:prstGeom>
          <a:solidFill>
            <a:schemeClr val="accent2"/>
          </a:solidFill>
          <a:ln w="28575" cmpd="sng">
            <a:solidFill>
              <a:schemeClr val="accent2"/>
            </a:solidFill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1_Business and Society Template final sample[1]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Business and Society Template final sample[1]">
  <a:themeElements>
    <a:clrScheme name="B&amp;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E4E5A"/>
      </a:accent1>
      <a:accent2>
        <a:srgbClr val="40B4E5"/>
      </a:accent2>
      <a:accent3>
        <a:srgbClr val="125F9A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and Society Template final sample[1].pptx</Template>
  <TotalTime>9047</TotalTime>
  <Words>1480</Words>
  <Application>Microsoft Office PowerPoint</Application>
  <PresentationFormat>On-screen Show (4:3)</PresentationFormat>
  <Paragraphs>234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Tahoma</vt:lpstr>
      <vt:lpstr>Times New Roman</vt:lpstr>
      <vt:lpstr>Wingdings</vt:lpstr>
      <vt:lpstr>1_Business and Society Template final sample[1]</vt:lpstr>
      <vt:lpstr>2_Business and Society Template final sample[1]</vt:lpstr>
      <vt:lpstr>Corporate Social Responsibility and Citizenship</vt:lpstr>
      <vt:lpstr>Corporate Power and Responsibility</vt:lpstr>
      <vt:lpstr>Comparison of Annual Sales Revenue and the GDP for Select Multinational Enterprises and Nations in $ Billions</vt:lpstr>
      <vt:lpstr>Corporate Power and Responsibility1</vt:lpstr>
      <vt:lpstr>Consider</vt:lpstr>
      <vt:lpstr>Phases of Corporate Social Responsibility </vt:lpstr>
      <vt:lpstr>Evolving Phases of Corporate Social Responsibility</vt:lpstr>
      <vt:lpstr>Balancing Multiple Responsibilities</vt:lpstr>
      <vt:lpstr>Enlightened Self-Interest</vt:lpstr>
      <vt:lpstr>The Corporate Social Responsibility Question</vt:lpstr>
      <vt:lpstr>The Role of CSR in Business Strategy</vt:lpstr>
      <vt:lpstr>Consider:</vt:lpstr>
      <vt:lpstr>Stages of Corporate Citizenship</vt:lpstr>
      <vt:lpstr>Social Audit Standards</vt:lpstr>
      <vt:lpstr>Social Reporting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Corporate Social Responsibility and Citizenship</dc:title>
  <dc:creator>Arnaud, Anke U.</dc:creator>
  <cp:lastModifiedBy>zelimir Todorovic</cp:lastModifiedBy>
  <cp:revision>222</cp:revision>
  <cp:lastPrinted>1601-01-01T00:00:00Z</cp:lastPrinted>
  <dcterms:created xsi:type="dcterms:W3CDTF">2015-08-30T13:33:08Z</dcterms:created>
  <dcterms:modified xsi:type="dcterms:W3CDTF">2020-04-16T20:16:13Z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TC010690261033</vt:lpwstr>
  </property>
</Properties>
</file>